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layout4.xml" ContentType="application/vnd.openxmlformats-officedocument.drawingml.diagramLayout+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8" r:id="rId3"/>
    <p:sldId id="285" r:id="rId4"/>
    <p:sldId id="265" r:id="rId5"/>
    <p:sldId id="273" r:id="rId6"/>
    <p:sldId id="284" r:id="rId7"/>
    <p:sldId id="267" r:id="rId8"/>
    <p:sldId id="259" r:id="rId9"/>
    <p:sldId id="260" r:id="rId10"/>
    <p:sldId id="278" r:id="rId11"/>
    <p:sldId id="271" r:id="rId12"/>
    <p:sldId id="272" r:id="rId13"/>
    <p:sldId id="280" r:id="rId14"/>
    <p:sldId id="264" r:id="rId15"/>
    <p:sldId id="276" r:id="rId16"/>
    <p:sldId id="269" r:id="rId17"/>
    <p:sldId id="287" r:id="rId18"/>
    <p:sldId id="289" r:id="rId19"/>
    <p:sldId id="270"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Open Sans"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PxKi1U5XpwdHLnCc9RH2HFDx1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75545" autoAdjust="0"/>
  </p:normalViewPr>
  <p:slideViewPr>
    <p:cSldViewPr snapToGrid="0">
      <p:cViewPr varScale="1">
        <p:scale>
          <a:sx n="79" d="100"/>
          <a:sy n="79" d="100"/>
        </p:scale>
        <p:origin x="48" y="22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Sheet1!$A$2:$A$8</c:f>
              <c:numCache>
                <c:formatCode>General</c:formatCode>
                <c:ptCount val="7"/>
                <c:pt idx="0">
                  <c:v>1961</c:v>
                </c:pt>
                <c:pt idx="1">
                  <c:v>1970</c:v>
                </c:pt>
                <c:pt idx="2">
                  <c:v>1980</c:v>
                </c:pt>
                <c:pt idx="3">
                  <c:v>1990</c:v>
                </c:pt>
                <c:pt idx="4">
                  <c:v>2000</c:v>
                </c:pt>
                <c:pt idx="5">
                  <c:v>2010</c:v>
                </c:pt>
                <c:pt idx="6">
                  <c:v>2018</c:v>
                </c:pt>
              </c:numCache>
            </c:numRef>
          </c:cat>
          <c:val>
            <c:numRef>
              <c:f>Sheet1!$B$2:$B$8</c:f>
              <c:numCache>
                <c:formatCode>General</c:formatCode>
                <c:ptCount val="7"/>
                <c:pt idx="0">
                  <c:v>2000</c:v>
                </c:pt>
                <c:pt idx="1">
                  <c:v>12000</c:v>
                </c:pt>
                <c:pt idx="2">
                  <c:v>18000</c:v>
                </c:pt>
                <c:pt idx="3">
                  <c:v>18000</c:v>
                </c:pt>
                <c:pt idx="4">
                  <c:v>32000</c:v>
                </c:pt>
                <c:pt idx="5">
                  <c:v>94200</c:v>
                </c:pt>
                <c:pt idx="6">
                  <c:v>107009</c:v>
                </c:pt>
              </c:numCache>
            </c:numRef>
          </c:val>
        </c:ser>
        <c:dLbls>
          <c:showLegendKey val="0"/>
          <c:showVal val="0"/>
          <c:showCatName val="0"/>
          <c:showSerName val="0"/>
          <c:showPercent val="0"/>
          <c:showBubbleSize val="0"/>
        </c:dLbls>
        <c:gapWidth val="219"/>
        <c:overlap val="-27"/>
        <c:axId val="851114976"/>
        <c:axId val="851115520"/>
      </c:barChart>
      <c:catAx>
        <c:axId val="851114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1115520"/>
        <c:crosses val="autoZero"/>
        <c:auto val="1"/>
        <c:lblAlgn val="ctr"/>
        <c:lblOffset val="100"/>
        <c:noMultiLvlLbl val="0"/>
      </c:catAx>
      <c:valAx>
        <c:axId val="851115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1114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jpeg"/></Relationships>
</file>

<file path=ppt/diagrams/_rels/data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79E607-7C68-4FE5-A53F-56B9D0881FA1}"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D3517EBD-5F75-4BA7-8B3E-890D16EA865C}">
      <dgm:prSet phldrT="[Text]"/>
      <dgm:spPr/>
      <dgm:t>
        <a:bodyPr/>
        <a:lstStyle/>
        <a:p>
          <a:r>
            <a:rPr lang="en-US" dirty="0" smtClean="0"/>
            <a:t>Before WHO FCTC</a:t>
          </a:r>
          <a:endParaRPr lang="en-GB" dirty="0"/>
        </a:p>
      </dgm:t>
    </dgm:pt>
    <dgm:pt modelId="{E0438F03-B35C-495E-8B10-E7918FECED44}" type="parTrans" cxnId="{9AF9A691-A07E-4E71-893C-CBB66E3EE91C}">
      <dgm:prSet/>
      <dgm:spPr/>
      <dgm:t>
        <a:bodyPr/>
        <a:lstStyle/>
        <a:p>
          <a:endParaRPr lang="en-GB"/>
        </a:p>
      </dgm:t>
    </dgm:pt>
    <dgm:pt modelId="{EFB7F84E-216D-4943-9FD1-BBE99A9CAEC6}" type="sibTrans" cxnId="{9AF9A691-A07E-4E71-893C-CBB66E3EE91C}">
      <dgm:prSet/>
      <dgm:spPr/>
      <dgm:t>
        <a:bodyPr/>
        <a:lstStyle/>
        <a:p>
          <a:endParaRPr lang="en-GB"/>
        </a:p>
      </dgm:t>
    </dgm:pt>
    <dgm:pt modelId="{6D9EE9DF-7603-4AEF-8660-A6B1BDC93B19}">
      <dgm:prSet phldrT="[Text]" custT="1"/>
      <dgm:spPr/>
      <dgm:t>
        <a:bodyPr/>
        <a:lstStyle/>
        <a:p>
          <a:r>
            <a:rPr lang="en-US" sz="2000" dirty="0" smtClean="0"/>
            <a:t>Act to impose tax on sale of Tobacco 1970</a:t>
          </a:r>
          <a:endParaRPr lang="en-GB" sz="2000" dirty="0"/>
        </a:p>
      </dgm:t>
    </dgm:pt>
    <dgm:pt modelId="{CBD07720-09BF-4579-89FE-3807F325E19D}" type="parTrans" cxnId="{6FEB0348-189C-48AA-A0E4-7475962F903D}">
      <dgm:prSet/>
      <dgm:spPr/>
      <dgm:t>
        <a:bodyPr/>
        <a:lstStyle/>
        <a:p>
          <a:endParaRPr lang="en-GB"/>
        </a:p>
      </dgm:t>
    </dgm:pt>
    <dgm:pt modelId="{43846B12-635A-4E95-AD50-0B5CA81E2B67}" type="sibTrans" cxnId="{6FEB0348-189C-48AA-A0E4-7475962F903D}">
      <dgm:prSet/>
      <dgm:spPr/>
      <dgm:t>
        <a:bodyPr/>
        <a:lstStyle/>
        <a:p>
          <a:endParaRPr lang="en-GB"/>
        </a:p>
      </dgm:t>
    </dgm:pt>
    <dgm:pt modelId="{819773A2-CBA0-47AF-84C3-2BF8F22AAB9C}">
      <dgm:prSet phldrT="[Text]" custT="1"/>
      <dgm:spPr/>
      <dgm:t>
        <a:bodyPr/>
        <a:lstStyle/>
        <a:p>
          <a:r>
            <a:rPr lang="en-US" sz="2000" dirty="0" smtClean="0"/>
            <a:t>Tobacco Product Regulation Act (TPRA) 2003</a:t>
          </a:r>
          <a:endParaRPr lang="en-GB" sz="2000" dirty="0"/>
        </a:p>
      </dgm:t>
    </dgm:pt>
    <dgm:pt modelId="{0A7E17AC-4CC8-458A-93F7-5350BCBBD559}" type="parTrans" cxnId="{8D31F17C-D71F-4865-BE8F-1989183C8799}">
      <dgm:prSet/>
      <dgm:spPr/>
      <dgm:t>
        <a:bodyPr/>
        <a:lstStyle/>
        <a:p>
          <a:endParaRPr lang="en-GB"/>
        </a:p>
      </dgm:t>
    </dgm:pt>
    <dgm:pt modelId="{A37DB2EA-BC5C-4022-88B4-72E39D6668FC}" type="sibTrans" cxnId="{8D31F17C-D71F-4865-BE8F-1989183C8799}">
      <dgm:prSet/>
      <dgm:spPr/>
      <dgm:t>
        <a:bodyPr/>
        <a:lstStyle/>
        <a:p>
          <a:endParaRPr lang="en-GB"/>
        </a:p>
      </dgm:t>
    </dgm:pt>
    <dgm:pt modelId="{06567B3F-F676-4AF3-B26C-D6D650C56A34}">
      <dgm:prSet phldrT="[Text]"/>
      <dgm:spPr/>
      <dgm:t>
        <a:bodyPr/>
        <a:lstStyle/>
        <a:p>
          <a:r>
            <a:rPr lang="en-US" dirty="0" smtClean="0"/>
            <a:t>WHO FCTC</a:t>
          </a:r>
          <a:endParaRPr lang="en-GB" dirty="0"/>
        </a:p>
      </dgm:t>
    </dgm:pt>
    <dgm:pt modelId="{6351A76C-3ABF-490F-A91E-7B94CB87DB2C}" type="parTrans" cxnId="{F229F44E-6C5B-4549-8CCD-9C30ADD1F9E1}">
      <dgm:prSet/>
      <dgm:spPr/>
      <dgm:t>
        <a:bodyPr/>
        <a:lstStyle/>
        <a:p>
          <a:endParaRPr lang="en-GB"/>
        </a:p>
      </dgm:t>
    </dgm:pt>
    <dgm:pt modelId="{CBBFD32E-29CA-4062-A1AE-FE5972B33B8D}" type="sibTrans" cxnId="{F229F44E-6C5B-4549-8CCD-9C30ADD1F9E1}">
      <dgm:prSet/>
      <dgm:spPr/>
      <dgm:t>
        <a:bodyPr/>
        <a:lstStyle/>
        <a:p>
          <a:endParaRPr lang="en-GB"/>
        </a:p>
      </dgm:t>
    </dgm:pt>
    <dgm:pt modelId="{BC5242C8-A601-41CC-B6DD-0A83AFC154EB}">
      <dgm:prSet phldrT="[Text]" custT="1"/>
      <dgm:spPr/>
      <dgm:t>
        <a:bodyPr/>
        <a:lstStyle/>
        <a:p>
          <a:r>
            <a:rPr lang="en-US" sz="2000" dirty="0" smtClean="0"/>
            <a:t>WHO Framework Convention on Tobacco Control (FCTC) </a:t>
          </a:r>
          <a:r>
            <a:rPr lang="en-US" sz="2000" dirty="0" smtClean="0"/>
            <a:t>200</a:t>
          </a:r>
          <a:r>
            <a:rPr lang="en-US" sz="2000" dirty="0" smtClean="0">
              <a:solidFill>
                <a:schemeClr val="tx1"/>
              </a:solidFill>
            </a:rPr>
            <a:t>5</a:t>
          </a:r>
          <a:endParaRPr lang="en-GB" sz="2000" dirty="0">
            <a:solidFill>
              <a:srgbClr val="FF0000"/>
            </a:solidFill>
          </a:endParaRPr>
        </a:p>
      </dgm:t>
    </dgm:pt>
    <dgm:pt modelId="{53AB18FB-BBFA-4FB2-830A-AEEFEDBD24E0}" type="parTrans" cxnId="{8D8F82AC-D394-4EE7-891D-6EDB9B88B898}">
      <dgm:prSet/>
      <dgm:spPr/>
      <dgm:t>
        <a:bodyPr/>
        <a:lstStyle/>
        <a:p>
          <a:endParaRPr lang="en-GB"/>
        </a:p>
      </dgm:t>
    </dgm:pt>
    <dgm:pt modelId="{F4775825-6625-4645-AEE0-96E28DE4E443}" type="sibTrans" cxnId="{8D8F82AC-D394-4EE7-891D-6EDB9B88B898}">
      <dgm:prSet/>
      <dgm:spPr/>
      <dgm:t>
        <a:bodyPr/>
        <a:lstStyle/>
        <a:p>
          <a:endParaRPr lang="en-GB"/>
        </a:p>
      </dgm:t>
    </dgm:pt>
    <dgm:pt modelId="{F3E124D7-6F9A-4A0D-AB3F-B0927DEABD06}">
      <dgm:prSet phldrT="[Text]" custT="1"/>
      <dgm:spPr/>
      <dgm:t>
        <a:bodyPr/>
        <a:lstStyle/>
        <a:p>
          <a:r>
            <a:rPr lang="en-US" sz="2000" dirty="0" smtClean="0"/>
            <a:t>Tanzania ratified the convention in 2007</a:t>
          </a:r>
          <a:endParaRPr lang="en-GB" sz="2000" dirty="0"/>
        </a:p>
      </dgm:t>
    </dgm:pt>
    <dgm:pt modelId="{4C2642C6-FF9D-4621-8756-E0B041D60364}" type="parTrans" cxnId="{4BEEED08-B121-486C-B8E7-F7462F9E9FF3}">
      <dgm:prSet/>
      <dgm:spPr/>
      <dgm:t>
        <a:bodyPr/>
        <a:lstStyle/>
        <a:p>
          <a:endParaRPr lang="en-GB"/>
        </a:p>
      </dgm:t>
    </dgm:pt>
    <dgm:pt modelId="{3BB5AC6E-2617-47C0-A117-0CF3727E3064}" type="sibTrans" cxnId="{4BEEED08-B121-486C-B8E7-F7462F9E9FF3}">
      <dgm:prSet/>
      <dgm:spPr/>
      <dgm:t>
        <a:bodyPr/>
        <a:lstStyle/>
        <a:p>
          <a:endParaRPr lang="en-GB"/>
        </a:p>
      </dgm:t>
    </dgm:pt>
    <dgm:pt modelId="{3CF1B930-FA6A-459F-A673-01CC5DE6A943}">
      <dgm:prSet phldrT="[Text]"/>
      <dgm:spPr/>
      <dgm:t>
        <a:bodyPr/>
        <a:lstStyle/>
        <a:p>
          <a:r>
            <a:rPr lang="en-US" dirty="0" smtClean="0"/>
            <a:t>After WHO FCTC</a:t>
          </a:r>
          <a:endParaRPr lang="en-GB" dirty="0"/>
        </a:p>
      </dgm:t>
    </dgm:pt>
    <dgm:pt modelId="{81977863-7835-4098-9FEC-AD2F2AD66CF9}" type="parTrans" cxnId="{757A51E2-FAA9-432D-8462-64DB0157BDAA}">
      <dgm:prSet/>
      <dgm:spPr/>
      <dgm:t>
        <a:bodyPr/>
        <a:lstStyle/>
        <a:p>
          <a:endParaRPr lang="en-GB"/>
        </a:p>
      </dgm:t>
    </dgm:pt>
    <dgm:pt modelId="{6D21BFD2-C743-4A73-8778-435D4B69B4E2}" type="sibTrans" cxnId="{757A51E2-FAA9-432D-8462-64DB0157BDAA}">
      <dgm:prSet/>
      <dgm:spPr/>
      <dgm:t>
        <a:bodyPr/>
        <a:lstStyle/>
        <a:p>
          <a:endParaRPr lang="en-GB"/>
        </a:p>
      </dgm:t>
    </dgm:pt>
    <dgm:pt modelId="{4F8F1B21-EAD2-4E8A-8607-CBFE8A23358B}">
      <dgm:prSet phldrT="[Text]" custT="1"/>
      <dgm:spPr/>
      <dgm:t>
        <a:bodyPr/>
        <a:lstStyle/>
        <a:p>
          <a:pPr rtl="0"/>
          <a:r>
            <a:rPr lang="en-GB" sz="2000" dirty="0" smtClean="0"/>
            <a:t>National Tobacco Control Strategic Plan (NTCSP) (2010-2015</a:t>
          </a:r>
          <a:r>
            <a:rPr lang="en-GB" sz="2000" dirty="0" smtClean="0"/>
            <a:t>) &amp; </a:t>
          </a:r>
          <a:r>
            <a:rPr lang="en-GB" sz="2000" dirty="0" smtClean="0">
              <a:solidFill>
                <a:schemeClr val="tx1"/>
              </a:solidFill>
            </a:rPr>
            <a:t>(2021 – 2026)</a:t>
          </a:r>
          <a:endParaRPr lang="en-GB" sz="2000" dirty="0">
            <a:solidFill>
              <a:schemeClr val="tx1"/>
            </a:solidFill>
          </a:endParaRPr>
        </a:p>
      </dgm:t>
    </dgm:pt>
    <dgm:pt modelId="{9847C39E-9C21-4CD8-9853-B7787A542957}" type="parTrans" cxnId="{2FEB394C-1DF7-4B77-91FF-385AD9FC0628}">
      <dgm:prSet/>
      <dgm:spPr/>
      <dgm:t>
        <a:bodyPr/>
        <a:lstStyle/>
        <a:p>
          <a:endParaRPr lang="en-GB"/>
        </a:p>
      </dgm:t>
    </dgm:pt>
    <dgm:pt modelId="{823A3C20-C47C-49E2-AF85-F370A14FAE2C}" type="sibTrans" cxnId="{2FEB394C-1DF7-4B77-91FF-385AD9FC0628}">
      <dgm:prSet/>
      <dgm:spPr/>
      <dgm:t>
        <a:bodyPr/>
        <a:lstStyle/>
        <a:p>
          <a:endParaRPr lang="en-GB"/>
        </a:p>
      </dgm:t>
    </dgm:pt>
    <dgm:pt modelId="{DE7954F1-ADF7-4782-977A-658B6B2456CD}">
      <dgm:prSet phldrT="[Text]" custT="1"/>
      <dgm:spPr/>
      <dgm:t>
        <a:bodyPr/>
        <a:lstStyle/>
        <a:p>
          <a:pPr rtl="0"/>
          <a:r>
            <a:rPr lang="en-GB" sz="2000" dirty="0" smtClean="0"/>
            <a:t>The Tobacco Products (Regulations) Act (Designation of Inspector (CAP. 121) (2021)  </a:t>
          </a:r>
          <a:endParaRPr lang="en-GB" sz="2000" dirty="0"/>
        </a:p>
      </dgm:t>
    </dgm:pt>
    <dgm:pt modelId="{30D41CA6-4BFB-4DD3-8266-E9FD1F478957}" type="parTrans" cxnId="{2229C749-596B-4FE4-B8CB-3DE1E4045442}">
      <dgm:prSet/>
      <dgm:spPr/>
      <dgm:t>
        <a:bodyPr/>
        <a:lstStyle/>
        <a:p>
          <a:endParaRPr lang="en-GB"/>
        </a:p>
      </dgm:t>
    </dgm:pt>
    <dgm:pt modelId="{6DDFA2E3-3F61-4B86-9220-724499145F3F}" type="sibTrans" cxnId="{2229C749-596B-4FE4-B8CB-3DE1E4045442}">
      <dgm:prSet/>
      <dgm:spPr/>
      <dgm:t>
        <a:bodyPr/>
        <a:lstStyle/>
        <a:p>
          <a:endParaRPr lang="en-GB"/>
        </a:p>
      </dgm:t>
    </dgm:pt>
    <dgm:pt modelId="{913584DF-9898-408B-A8DD-ADCC2873BD05}">
      <dgm:prSet phldrT="[Text]" custT="1"/>
      <dgm:spPr/>
      <dgm:t>
        <a:bodyPr/>
        <a:lstStyle/>
        <a:p>
          <a:r>
            <a:rPr lang="en-US" sz="2000" dirty="0" smtClean="0"/>
            <a:t>Tobacco advertising, promotion, sponsorship, packaging &amp; labelling</a:t>
          </a:r>
          <a:endParaRPr lang="en-GB" sz="2000" dirty="0"/>
        </a:p>
      </dgm:t>
    </dgm:pt>
    <dgm:pt modelId="{5B3BE80B-5168-400D-AD8B-2A3312225C5A}" type="parTrans" cxnId="{71844483-83BD-40D4-B883-90FB765360A1}">
      <dgm:prSet/>
      <dgm:spPr/>
      <dgm:t>
        <a:bodyPr/>
        <a:lstStyle/>
        <a:p>
          <a:endParaRPr lang="en-GB"/>
        </a:p>
      </dgm:t>
    </dgm:pt>
    <dgm:pt modelId="{AF0C9E45-491F-473D-B8E4-2B2292CFE450}" type="sibTrans" cxnId="{71844483-83BD-40D4-B883-90FB765360A1}">
      <dgm:prSet/>
      <dgm:spPr/>
      <dgm:t>
        <a:bodyPr/>
        <a:lstStyle/>
        <a:p>
          <a:endParaRPr lang="en-GB"/>
        </a:p>
      </dgm:t>
    </dgm:pt>
    <dgm:pt modelId="{47AC319B-4B50-4A4D-BA54-FAB5541A0A73}">
      <dgm:prSet phldrT="[Text]" custT="1"/>
      <dgm:spPr/>
      <dgm:t>
        <a:bodyPr/>
        <a:lstStyle/>
        <a:p>
          <a:pPr rtl="0"/>
          <a:r>
            <a:rPr lang="en-US" sz="2000" dirty="0" smtClean="0"/>
            <a:t>Tobacco products regulation Government Notice No. 478 (2014</a:t>
          </a:r>
          <a:endParaRPr lang="en-GB" sz="2000" dirty="0"/>
        </a:p>
      </dgm:t>
    </dgm:pt>
    <dgm:pt modelId="{2479B0F2-FD87-4240-9947-5E4824CB2679}" type="parTrans" cxnId="{B1FBF12A-83B8-45FC-942D-D11162D11782}">
      <dgm:prSet/>
      <dgm:spPr/>
      <dgm:t>
        <a:bodyPr/>
        <a:lstStyle/>
        <a:p>
          <a:endParaRPr lang="en-GB"/>
        </a:p>
      </dgm:t>
    </dgm:pt>
    <dgm:pt modelId="{2D8D0E6A-601C-4C21-BBB2-2CC3DA13D4A8}" type="sibTrans" cxnId="{B1FBF12A-83B8-45FC-942D-D11162D11782}">
      <dgm:prSet/>
      <dgm:spPr/>
      <dgm:t>
        <a:bodyPr/>
        <a:lstStyle/>
        <a:p>
          <a:endParaRPr lang="en-GB"/>
        </a:p>
      </dgm:t>
    </dgm:pt>
    <dgm:pt modelId="{21159534-355A-4CAE-A057-7682E24FE432}" type="pres">
      <dgm:prSet presAssocID="{AE79E607-7C68-4FE5-A53F-56B9D0881FA1}" presName="Name0" presStyleCnt="0">
        <dgm:presLayoutVars>
          <dgm:dir/>
          <dgm:animLvl val="lvl"/>
          <dgm:resizeHandles val="exact"/>
        </dgm:presLayoutVars>
      </dgm:prSet>
      <dgm:spPr/>
      <dgm:t>
        <a:bodyPr/>
        <a:lstStyle/>
        <a:p>
          <a:endParaRPr lang="en-GB"/>
        </a:p>
      </dgm:t>
    </dgm:pt>
    <dgm:pt modelId="{47D2E4D2-FFB8-45FE-B04C-B031B2DD35EB}" type="pres">
      <dgm:prSet presAssocID="{AE79E607-7C68-4FE5-A53F-56B9D0881FA1}" presName="tSp" presStyleCnt="0"/>
      <dgm:spPr/>
    </dgm:pt>
    <dgm:pt modelId="{1DEECD78-3E8E-4257-9C6A-0D8B1219D1BE}" type="pres">
      <dgm:prSet presAssocID="{AE79E607-7C68-4FE5-A53F-56B9D0881FA1}" presName="bSp" presStyleCnt="0"/>
      <dgm:spPr/>
    </dgm:pt>
    <dgm:pt modelId="{34DC52BC-25EC-403A-AE5C-F9A53202795D}" type="pres">
      <dgm:prSet presAssocID="{AE79E607-7C68-4FE5-A53F-56B9D0881FA1}" presName="process" presStyleCnt="0"/>
      <dgm:spPr/>
    </dgm:pt>
    <dgm:pt modelId="{30476735-65E1-42C1-B20A-8C170D3C4141}" type="pres">
      <dgm:prSet presAssocID="{D3517EBD-5F75-4BA7-8B3E-890D16EA865C}" presName="composite1" presStyleCnt="0"/>
      <dgm:spPr/>
    </dgm:pt>
    <dgm:pt modelId="{5617E6DA-5215-412E-A3D2-43E658712E5F}" type="pres">
      <dgm:prSet presAssocID="{D3517EBD-5F75-4BA7-8B3E-890D16EA865C}" presName="dummyNode1" presStyleLbl="node1" presStyleIdx="0" presStyleCnt="3"/>
      <dgm:spPr/>
    </dgm:pt>
    <dgm:pt modelId="{A263694C-AD59-4255-960E-1B25DFBF0906}" type="pres">
      <dgm:prSet presAssocID="{D3517EBD-5F75-4BA7-8B3E-890D16EA865C}" presName="childNode1" presStyleLbl="bgAcc1" presStyleIdx="0" presStyleCnt="3" custScaleX="234075" custScaleY="167543" custLinFactNeighborX="-1341" custLinFactNeighborY="-65880">
        <dgm:presLayoutVars>
          <dgm:bulletEnabled val="1"/>
        </dgm:presLayoutVars>
      </dgm:prSet>
      <dgm:spPr/>
      <dgm:t>
        <a:bodyPr/>
        <a:lstStyle/>
        <a:p>
          <a:endParaRPr lang="en-GB"/>
        </a:p>
      </dgm:t>
    </dgm:pt>
    <dgm:pt modelId="{E3BA4C9C-5292-44F2-BF4A-4FEE6D986619}" type="pres">
      <dgm:prSet presAssocID="{D3517EBD-5F75-4BA7-8B3E-890D16EA865C}" presName="childNode1tx" presStyleLbl="bgAcc1" presStyleIdx="0" presStyleCnt="3">
        <dgm:presLayoutVars>
          <dgm:bulletEnabled val="1"/>
        </dgm:presLayoutVars>
      </dgm:prSet>
      <dgm:spPr/>
      <dgm:t>
        <a:bodyPr/>
        <a:lstStyle/>
        <a:p>
          <a:endParaRPr lang="en-GB"/>
        </a:p>
      </dgm:t>
    </dgm:pt>
    <dgm:pt modelId="{40721F83-6276-4E40-A792-0AC62FEBC282}" type="pres">
      <dgm:prSet presAssocID="{D3517EBD-5F75-4BA7-8B3E-890D16EA865C}" presName="parentNode1" presStyleLbl="node1" presStyleIdx="0" presStyleCnt="3" custLinFactNeighborX="-23309" custLinFactNeighborY="-26418">
        <dgm:presLayoutVars>
          <dgm:chMax val="1"/>
          <dgm:bulletEnabled val="1"/>
        </dgm:presLayoutVars>
      </dgm:prSet>
      <dgm:spPr/>
      <dgm:t>
        <a:bodyPr/>
        <a:lstStyle/>
        <a:p>
          <a:endParaRPr lang="en-GB"/>
        </a:p>
      </dgm:t>
    </dgm:pt>
    <dgm:pt modelId="{C6C62DF3-4C5F-4A3E-9421-FCBA0C39A157}" type="pres">
      <dgm:prSet presAssocID="{D3517EBD-5F75-4BA7-8B3E-890D16EA865C}" presName="connSite1" presStyleCnt="0"/>
      <dgm:spPr/>
    </dgm:pt>
    <dgm:pt modelId="{1195E07D-B732-4205-BD15-A72283446824}" type="pres">
      <dgm:prSet presAssocID="{EFB7F84E-216D-4943-9FD1-BBE99A9CAEC6}" presName="Name9" presStyleLbl="sibTrans2D1" presStyleIdx="0" presStyleCnt="2"/>
      <dgm:spPr/>
      <dgm:t>
        <a:bodyPr/>
        <a:lstStyle/>
        <a:p>
          <a:endParaRPr lang="en-GB"/>
        </a:p>
      </dgm:t>
    </dgm:pt>
    <dgm:pt modelId="{FA353BBB-26F8-4B1F-8A86-7D1F56744081}" type="pres">
      <dgm:prSet presAssocID="{06567B3F-F676-4AF3-B26C-D6D650C56A34}" presName="composite2" presStyleCnt="0"/>
      <dgm:spPr/>
    </dgm:pt>
    <dgm:pt modelId="{208C3A4C-E097-48F3-B0AB-FE7CBF290EFC}" type="pres">
      <dgm:prSet presAssocID="{06567B3F-F676-4AF3-B26C-D6D650C56A34}" presName="dummyNode2" presStyleLbl="node1" presStyleIdx="0" presStyleCnt="3"/>
      <dgm:spPr/>
    </dgm:pt>
    <dgm:pt modelId="{EA099A9A-3EC4-47F5-AF8C-4EE7DD258F64}" type="pres">
      <dgm:prSet presAssocID="{06567B3F-F676-4AF3-B26C-D6D650C56A34}" presName="childNode2" presStyleLbl="bgAcc1" presStyleIdx="1" presStyleCnt="3" custScaleX="184257" custScaleY="175376" custLinFactNeighborX="-2335" custLinFactNeighborY="44100">
        <dgm:presLayoutVars>
          <dgm:bulletEnabled val="1"/>
        </dgm:presLayoutVars>
      </dgm:prSet>
      <dgm:spPr/>
      <dgm:t>
        <a:bodyPr/>
        <a:lstStyle/>
        <a:p>
          <a:endParaRPr lang="en-GB"/>
        </a:p>
      </dgm:t>
    </dgm:pt>
    <dgm:pt modelId="{F88414F9-6A05-44DD-86FC-A9DFD0E55191}" type="pres">
      <dgm:prSet presAssocID="{06567B3F-F676-4AF3-B26C-D6D650C56A34}" presName="childNode2tx" presStyleLbl="bgAcc1" presStyleIdx="1" presStyleCnt="3">
        <dgm:presLayoutVars>
          <dgm:bulletEnabled val="1"/>
        </dgm:presLayoutVars>
      </dgm:prSet>
      <dgm:spPr/>
      <dgm:t>
        <a:bodyPr/>
        <a:lstStyle/>
        <a:p>
          <a:endParaRPr lang="en-GB"/>
        </a:p>
      </dgm:t>
    </dgm:pt>
    <dgm:pt modelId="{027328B3-5188-4DBC-865A-510B75BE5F63}" type="pres">
      <dgm:prSet presAssocID="{06567B3F-F676-4AF3-B26C-D6D650C56A34}" presName="parentNode2" presStyleLbl="node1" presStyleIdx="1" presStyleCnt="3" custLinFactNeighborX="-14470" custLinFactNeighborY="8041">
        <dgm:presLayoutVars>
          <dgm:chMax val="0"/>
          <dgm:bulletEnabled val="1"/>
        </dgm:presLayoutVars>
      </dgm:prSet>
      <dgm:spPr/>
      <dgm:t>
        <a:bodyPr/>
        <a:lstStyle/>
        <a:p>
          <a:endParaRPr lang="en-GB"/>
        </a:p>
      </dgm:t>
    </dgm:pt>
    <dgm:pt modelId="{845FD96C-C6CA-4106-975D-61D40A29136A}" type="pres">
      <dgm:prSet presAssocID="{06567B3F-F676-4AF3-B26C-D6D650C56A34}" presName="connSite2" presStyleCnt="0"/>
      <dgm:spPr/>
    </dgm:pt>
    <dgm:pt modelId="{F69692A5-3CBA-4920-912E-7864B1C55401}" type="pres">
      <dgm:prSet presAssocID="{CBBFD32E-29CA-4062-A1AE-FE5972B33B8D}" presName="Name18" presStyleLbl="sibTrans2D1" presStyleIdx="1" presStyleCnt="2" custLinFactNeighborX="-3955" custLinFactNeighborY="-1093"/>
      <dgm:spPr/>
      <dgm:t>
        <a:bodyPr/>
        <a:lstStyle/>
        <a:p>
          <a:endParaRPr lang="en-GB"/>
        </a:p>
      </dgm:t>
    </dgm:pt>
    <dgm:pt modelId="{FD227A5C-1D62-40D4-8C05-6A9FDCEB2FFE}" type="pres">
      <dgm:prSet presAssocID="{3CF1B930-FA6A-459F-A673-01CC5DE6A943}" presName="composite1" presStyleCnt="0"/>
      <dgm:spPr/>
    </dgm:pt>
    <dgm:pt modelId="{315E26CD-1593-4870-AC73-EF09A86341B1}" type="pres">
      <dgm:prSet presAssocID="{3CF1B930-FA6A-459F-A673-01CC5DE6A943}" presName="dummyNode1" presStyleLbl="node1" presStyleIdx="1" presStyleCnt="3"/>
      <dgm:spPr/>
    </dgm:pt>
    <dgm:pt modelId="{AD79CFC3-81C2-4447-8FF6-674702934AF1}" type="pres">
      <dgm:prSet presAssocID="{3CF1B930-FA6A-459F-A673-01CC5DE6A943}" presName="childNode1" presStyleLbl="bgAcc1" presStyleIdx="2" presStyleCnt="3" custScaleX="231427" custScaleY="231104" custLinFactNeighborX="0" custLinFactNeighborY="-28726">
        <dgm:presLayoutVars>
          <dgm:bulletEnabled val="1"/>
        </dgm:presLayoutVars>
      </dgm:prSet>
      <dgm:spPr/>
      <dgm:t>
        <a:bodyPr/>
        <a:lstStyle/>
        <a:p>
          <a:endParaRPr lang="en-GB"/>
        </a:p>
      </dgm:t>
    </dgm:pt>
    <dgm:pt modelId="{7BFB5436-8A33-4400-A7C6-330C4745DA21}" type="pres">
      <dgm:prSet presAssocID="{3CF1B930-FA6A-459F-A673-01CC5DE6A943}" presName="childNode1tx" presStyleLbl="bgAcc1" presStyleIdx="2" presStyleCnt="3">
        <dgm:presLayoutVars>
          <dgm:bulletEnabled val="1"/>
        </dgm:presLayoutVars>
      </dgm:prSet>
      <dgm:spPr/>
      <dgm:t>
        <a:bodyPr/>
        <a:lstStyle/>
        <a:p>
          <a:endParaRPr lang="en-GB"/>
        </a:p>
      </dgm:t>
    </dgm:pt>
    <dgm:pt modelId="{35120F40-1279-45D5-820C-CB2F9D882EEB}" type="pres">
      <dgm:prSet presAssocID="{3CF1B930-FA6A-459F-A673-01CC5DE6A943}" presName="parentNode1" presStyleLbl="node1" presStyleIdx="2" presStyleCnt="3" custLinFactY="35002" custLinFactNeighborX="-17377" custLinFactNeighborY="100000">
        <dgm:presLayoutVars>
          <dgm:chMax val="1"/>
          <dgm:bulletEnabled val="1"/>
        </dgm:presLayoutVars>
      </dgm:prSet>
      <dgm:spPr/>
      <dgm:t>
        <a:bodyPr/>
        <a:lstStyle/>
        <a:p>
          <a:endParaRPr lang="en-GB"/>
        </a:p>
      </dgm:t>
    </dgm:pt>
    <dgm:pt modelId="{224FCF4F-0907-412A-8159-56BC77D0E936}" type="pres">
      <dgm:prSet presAssocID="{3CF1B930-FA6A-459F-A673-01CC5DE6A943}" presName="connSite1" presStyleCnt="0"/>
      <dgm:spPr/>
    </dgm:pt>
  </dgm:ptLst>
  <dgm:cxnLst>
    <dgm:cxn modelId="{A6134BCB-EA78-4ACD-82D5-F65D972F59CE}" type="presOf" srcId="{913584DF-9898-408B-A8DD-ADCC2873BD05}" destId="{E3BA4C9C-5292-44F2-BF4A-4FEE6D986619}" srcOrd="1" destOrd="2" presId="urn:microsoft.com/office/officeart/2005/8/layout/hProcess4"/>
    <dgm:cxn modelId="{3D4A1180-0215-40B9-97EF-9A3EE618EE53}" type="presOf" srcId="{CBBFD32E-29CA-4062-A1AE-FE5972B33B8D}" destId="{F69692A5-3CBA-4920-912E-7864B1C55401}" srcOrd="0" destOrd="0" presId="urn:microsoft.com/office/officeart/2005/8/layout/hProcess4"/>
    <dgm:cxn modelId="{D70A3097-AB3B-4C7C-9E21-03ACE3DB6707}" type="presOf" srcId="{D3517EBD-5F75-4BA7-8B3E-890D16EA865C}" destId="{40721F83-6276-4E40-A792-0AC62FEBC282}" srcOrd="0" destOrd="0" presId="urn:microsoft.com/office/officeart/2005/8/layout/hProcess4"/>
    <dgm:cxn modelId="{EE2250D2-7483-4CF2-A9C0-3A1DC763C093}" type="presOf" srcId="{6D9EE9DF-7603-4AEF-8660-A6B1BDC93B19}" destId="{E3BA4C9C-5292-44F2-BF4A-4FEE6D986619}" srcOrd="1" destOrd="0" presId="urn:microsoft.com/office/officeart/2005/8/layout/hProcess4"/>
    <dgm:cxn modelId="{757A51E2-FAA9-432D-8462-64DB0157BDAA}" srcId="{AE79E607-7C68-4FE5-A53F-56B9D0881FA1}" destId="{3CF1B930-FA6A-459F-A673-01CC5DE6A943}" srcOrd="2" destOrd="0" parTransId="{81977863-7835-4098-9FEC-AD2F2AD66CF9}" sibTransId="{6D21BFD2-C743-4A73-8778-435D4B69B4E2}"/>
    <dgm:cxn modelId="{B1FBF12A-83B8-45FC-942D-D11162D11782}" srcId="{3CF1B930-FA6A-459F-A673-01CC5DE6A943}" destId="{47AC319B-4B50-4A4D-BA54-FAB5541A0A73}" srcOrd="1" destOrd="0" parTransId="{2479B0F2-FD87-4240-9947-5E4824CB2679}" sibTransId="{2D8D0E6A-601C-4C21-BBB2-2CC3DA13D4A8}"/>
    <dgm:cxn modelId="{2229C749-596B-4FE4-B8CB-3DE1E4045442}" srcId="{3CF1B930-FA6A-459F-A673-01CC5DE6A943}" destId="{DE7954F1-ADF7-4782-977A-658B6B2456CD}" srcOrd="2" destOrd="0" parTransId="{30D41CA6-4BFB-4DD3-8266-E9FD1F478957}" sibTransId="{6DDFA2E3-3F61-4B86-9220-724499145F3F}"/>
    <dgm:cxn modelId="{F229F44E-6C5B-4549-8CCD-9C30ADD1F9E1}" srcId="{AE79E607-7C68-4FE5-A53F-56B9D0881FA1}" destId="{06567B3F-F676-4AF3-B26C-D6D650C56A34}" srcOrd="1" destOrd="0" parTransId="{6351A76C-3ABF-490F-A91E-7B94CB87DB2C}" sibTransId="{CBBFD32E-29CA-4062-A1AE-FE5972B33B8D}"/>
    <dgm:cxn modelId="{3835574B-38DC-4C28-94D3-0F77B28EDAED}" type="presOf" srcId="{06567B3F-F676-4AF3-B26C-D6D650C56A34}" destId="{027328B3-5188-4DBC-865A-510B75BE5F63}" srcOrd="0" destOrd="0" presId="urn:microsoft.com/office/officeart/2005/8/layout/hProcess4"/>
    <dgm:cxn modelId="{CCA7C18D-7BDF-477A-BD8B-B70070E67BEC}" type="presOf" srcId="{DE7954F1-ADF7-4782-977A-658B6B2456CD}" destId="{7BFB5436-8A33-4400-A7C6-330C4745DA21}" srcOrd="1" destOrd="2" presId="urn:microsoft.com/office/officeart/2005/8/layout/hProcess4"/>
    <dgm:cxn modelId="{71844483-83BD-40D4-B883-90FB765360A1}" srcId="{819773A2-CBA0-47AF-84C3-2BF8F22AAB9C}" destId="{913584DF-9898-408B-A8DD-ADCC2873BD05}" srcOrd="0" destOrd="0" parTransId="{5B3BE80B-5168-400D-AD8B-2A3312225C5A}" sibTransId="{AF0C9E45-491F-473D-B8E4-2B2292CFE450}"/>
    <dgm:cxn modelId="{E7176627-F525-4832-AE21-E3015AFA53DE}" type="presOf" srcId="{EFB7F84E-216D-4943-9FD1-BBE99A9CAEC6}" destId="{1195E07D-B732-4205-BD15-A72283446824}" srcOrd="0" destOrd="0" presId="urn:microsoft.com/office/officeart/2005/8/layout/hProcess4"/>
    <dgm:cxn modelId="{2FEB394C-1DF7-4B77-91FF-385AD9FC0628}" srcId="{3CF1B930-FA6A-459F-A673-01CC5DE6A943}" destId="{4F8F1B21-EAD2-4E8A-8607-CBFE8A23358B}" srcOrd="0" destOrd="0" parTransId="{9847C39E-9C21-4CD8-9853-B7787A542957}" sibTransId="{823A3C20-C47C-49E2-AF85-F370A14FAE2C}"/>
    <dgm:cxn modelId="{D9FDF534-150B-484B-AF06-991049D541E3}" type="presOf" srcId="{47AC319B-4B50-4A4D-BA54-FAB5541A0A73}" destId="{7BFB5436-8A33-4400-A7C6-330C4745DA21}" srcOrd="1" destOrd="1" presId="urn:microsoft.com/office/officeart/2005/8/layout/hProcess4"/>
    <dgm:cxn modelId="{0E6C2B95-E8F5-42CF-9D32-742F8D6A6831}" type="presOf" srcId="{F3E124D7-6F9A-4A0D-AB3F-B0927DEABD06}" destId="{F88414F9-6A05-44DD-86FC-A9DFD0E55191}" srcOrd="1" destOrd="1" presId="urn:microsoft.com/office/officeart/2005/8/layout/hProcess4"/>
    <dgm:cxn modelId="{4BC12765-E14A-4A19-9227-E0922D877914}" type="presOf" srcId="{6D9EE9DF-7603-4AEF-8660-A6B1BDC93B19}" destId="{A263694C-AD59-4255-960E-1B25DFBF0906}" srcOrd="0" destOrd="0" presId="urn:microsoft.com/office/officeart/2005/8/layout/hProcess4"/>
    <dgm:cxn modelId="{9AF9A691-A07E-4E71-893C-CBB66E3EE91C}" srcId="{AE79E607-7C68-4FE5-A53F-56B9D0881FA1}" destId="{D3517EBD-5F75-4BA7-8B3E-890D16EA865C}" srcOrd="0" destOrd="0" parTransId="{E0438F03-B35C-495E-8B10-E7918FECED44}" sibTransId="{EFB7F84E-216D-4943-9FD1-BBE99A9CAEC6}"/>
    <dgm:cxn modelId="{101273B3-D884-4CA9-A1E8-0F8E14AD717C}" type="presOf" srcId="{3CF1B930-FA6A-459F-A673-01CC5DE6A943}" destId="{35120F40-1279-45D5-820C-CB2F9D882EEB}" srcOrd="0" destOrd="0" presId="urn:microsoft.com/office/officeart/2005/8/layout/hProcess4"/>
    <dgm:cxn modelId="{4BEEED08-B121-486C-B8E7-F7462F9E9FF3}" srcId="{06567B3F-F676-4AF3-B26C-D6D650C56A34}" destId="{F3E124D7-6F9A-4A0D-AB3F-B0927DEABD06}" srcOrd="1" destOrd="0" parTransId="{4C2642C6-FF9D-4621-8756-E0B041D60364}" sibTransId="{3BB5AC6E-2617-47C0-A117-0CF3727E3064}"/>
    <dgm:cxn modelId="{198E1057-C4DA-44A3-9B81-3342F6D14642}" type="presOf" srcId="{819773A2-CBA0-47AF-84C3-2BF8F22AAB9C}" destId="{A263694C-AD59-4255-960E-1B25DFBF0906}" srcOrd="0" destOrd="1" presId="urn:microsoft.com/office/officeart/2005/8/layout/hProcess4"/>
    <dgm:cxn modelId="{8D31F17C-D71F-4865-BE8F-1989183C8799}" srcId="{D3517EBD-5F75-4BA7-8B3E-890D16EA865C}" destId="{819773A2-CBA0-47AF-84C3-2BF8F22AAB9C}" srcOrd="1" destOrd="0" parTransId="{0A7E17AC-4CC8-458A-93F7-5350BCBBD559}" sibTransId="{A37DB2EA-BC5C-4022-88B4-72E39D6668FC}"/>
    <dgm:cxn modelId="{EFE894F4-DE8E-4614-8560-7291C15C8475}" type="presOf" srcId="{47AC319B-4B50-4A4D-BA54-FAB5541A0A73}" destId="{AD79CFC3-81C2-4447-8FF6-674702934AF1}" srcOrd="0" destOrd="1" presId="urn:microsoft.com/office/officeart/2005/8/layout/hProcess4"/>
    <dgm:cxn modelId="{B23D2DC3-E5BD-47B2-A32C-FC629BA7BDF1}" type="presOf" srcId="{BC5242C8-A601-41CC-B6DD-0A83AFC154EB}" destId="{EA099A9A-3EC4-47F5-AF8C-4EE7DD258F64}" srcOrd="0" destOrd="0" presId="urn:microsoft.com/office/officeart/2005/8/layout/hProcess4"/>
    <dgm:cxn modelId="{B38B4EBA-2E91-4536-99EA-FD30B1B7DCDE}" type="presOf" srcId="{F3E124D7-6F9A-4A0D-AB3F-B0927DEABD06}" destId="{EA099A9A-3EC4-47F5-AF8C-4EE7DD258F64}" srcOrd="0" destOrd="1" presId="urn:microsoft.com/office/officeart/2005/8/layout/hProcess4"/>
    <dgm:cxn modelId="{31F743C6-D4DC-4450-8062-3EB5248A9439}" type="presOf" srcId="{DE7954F1-ADF7-4782-977A-658B6B2456CD}" destId="{AD79CFC3-81C2-4447-8FF6-674702934AF1}" srcOrd="0" destOrd="2" presId="urn:microsoft.com/office/officeart/2005/8/layout/hProcess4"/>
    <dgm:cxn modelId="{6FEB0348-189C-48AA-A0E4-7475962F903D}" srcId="{D3517EBD-5F75-4BA7-8B3E-890D16EA865C}" destId="{6D9EE9DF-7603-4AEF-8660-A6B1BDC93B19}" srcOrd="0" destOrd="0" parTransId="{CBD07720-09BF-4579-89FE-3807F325E19D}" sibTransId="{43846B12-635A-4E95-AD50-0B5CA81E2B67}"/>
    <dgm:cxn modelId="{E4394738-ACCD-4FA9-8F2B-99C8C7C3ACE7}" type="presOf" srcId="{4F8F1B21-EAD2-4E8A-8607-CBFE8A23358B}" destId="{7BFB5436-8A33-4400-A7C6-330C4745DA21}" srcOrd="1" destOrd="0" presId="urn:microsoft.com/office/officeart/2005/8/layout/hProcess4"/>
    <dgm:cxn modelId="{6B932020-B92B-4404-83B3-E9B4E99B65EE}" type="presOf" srcId="{AE79E607-7C68-4FE5-A53F-56B9D0881FA1}" destId="{21159534-355A-4CAE-A057-7682E24FE432}" srcOrd="0" destOrd="0" presId="urn:microsoft.com/office/officeart/2005/8/layout/hProcess4"/>
    <dgm:cxn modelId="{8D8F82AC-D394-4EE7-891D-6EDB9B88B898}" srcId="{06567B3F-F676-4AF3-B26C-D6D650C56A34}" destId="{BC5242C8-A601-41CC-B6DD-0A83AFC154EB}" srcOrd="0" destOrd="0" parTransId="{53AB18FB-BBFA-4FB2-830A-AEEFEDBD24E0}" sibTransId="{F4775825-6625-4645-AEE0-96E28DE4E443}"/>
    <dgm:cxn modelId="{A3F4C034-1FDE-4D89-B1E0-DB38F6C783CF}" type="presOf" srcId="{BC5242C8-A601-41CC-B6DD-0A83AFC154EB}" destId="{F88414F9-6A05-44DD-86FC-A9DFD0E55191}" srcOrd="1" destOrd="0" presId="urn:microsoft.com/office/officeart/2005/8/layout/hProcess4"/>
    <dgm:cxn modelId="{44C3F7C7-8143-4D63-BC43-63B2EDBD09F1}" type="presOf" srcId="{819773A2-CBA0-47AF-84C3-2BF8F22AAB9C}" destId="{E3BA4C9C-5292-44F2-BF4A-4FEE6D986619}" srcOrd="1" destOrd="1" presId="urn:microsoft.com/office/officeart/2005/8/layout/hProcess4"/>
    <dgm:cxn modelId="{3369A2B0-1082-4E93-8F42-246023DE66C5}" type="presOf" srcId="{4F8F1B21-EAD2-4E8A-8607-CBFE8A23358B}" destId="{AD79CFC3-81C2-4447-8FF6-674702934AF1}" srcOrd="0" destOrd="0" presId="urn:microsoft.com/office/officeart/2005/8/layout/hProcess4"/>
    <dgm:cxn modelId="{F1A07EB1-CB42-41E9-938B-8B05D23F5524}" type="presOf" srcId="{913584DF-9898-408B-A8DD-ADCC2873BD05}" destId="{A263694C-AD59-4255-960E-1B25DFBF0906}" srcOrd="0" destOrd="2" presId="urn:microsoft.com/office/officeart/2005/8/layout/hProcess4"/>
    <dgm:cxn modelId="{68A41A2E-B611-4806-B323-F68E5200CDB2}" type="presParOf" srcId="{21159534-355A-4CAE-A057-7682E24FE432}" destId="{47D2E4D2-FFB8-45FE-B04C-B031B2DD35EB}" srcOrd="0" destOrd="0" presId="urn:microsoft.com/office/officeart/2005/8/layout/hProcess4"/>
    <dgm:cxn modelId="{084E3313-7270-4AD0-98AE-3FBF7FAAFB4C}" type="presParOf" srcId="{21159534-355A-4CAE-A057-7682E24FE432}" destId="{1DEECD78-3E8E-4257-9C6A-0D8B1219D1BE}" srcOrd="1" destOrd="0" presId="urn:microsoft.com/office/officeart/2005/8/layout/hProcess4"/>
    <dgm:cxn modelId="{EC8F3738-33E2-46E2-84A0-41D1563F5574}" type="presParOf" srcId="{21159534-355A-4CAE-A057-7682E24FE432}" destId="{34DC52BC-25EC-403A-AE5C-F9A53202795D}" srcOrd="2" destOrd="0" presId="urn:microsoft.com/office/officeart/2005/8/layout/hProcess4"/>
    <dgm:cxn modelId="{C1850756-F678-4F07-9FBB-586F8E373870}" type="presParOf" srcId="{34DC52BC-25EC-403A-AE5C-F9A53202795D}" destId="{30476735-65E1-42C1-B20A-8C170D3C4141}" srcOrd="0" destOrd="0" presId="urn:microsoft.com/office/officeart/2005/8/layout/hProcess4"/>
    <dgm:cxn modelId="{4EEA0B89-7EFF-4D7A-BEDC-3DE626907E94}" type="presParOf" srcId="{30476735-65E1-42C1-B20A-8C170D3C4141}" destId="{5617E6DA-5215-412E-A3D2-43E658712E5F}" srcOrd="0" destOrd="0" presId="urn:microsoft.com/office/officeart/2005/8/layout/hProcess4"/>
    <dgm:cxn modelId="{3E42C01B-049B-4025-AA58-B5F119D5CD2B}" type="presParOf" srcId="{30476735-65E1-42C1-B20A-8C170D3C4141}" destId="{A263694C-AD59-4255-960E-1B25DFBF0906}" srcOrd="1" destOrd="0" presId="urn:microsoft.com/office/officeart/2005/8/layout/hProcess4"/>
    <dgm:cxn modelId="{3B79227F-33CD-464D-B292-BC1A3F4E3958}" type="presParOf" srcId="{30476735-65E1-42C1-B20A-8C170D3C4141}" destId="{E3BA4C9C-5292-44F2-BF4A-4FEE6D986619}" srcOrd="2" destOrd="0" presId="urn:microsoft.com/office/officeart/2005/8/layout/hProcess4"/>
    <dgm:cxn modelId="{8E5691AB-CA55-4894-92FA-26F5EF614372}" type="presParOf" srcId="{30476735-65E1-42C1-B20A-8C170D3C4141}" destId="{40721F83-6276-4E40-A792-0AC62FEBC282}" srcOrd="3" destOrd="0" presId="urn:microsoft.com/office/officeart/2005/8/layout/hProcess4"/>
    <dgm:cxn modelId="{AFE7EBBF-8452-4AF6-95DD-A1B3A5E34181}" type="presParOf" srcId="{30476735-65E1-42C1-B20A-8C170D3C4141}" destId="{C6C62DF3-4C5F-4A3E-9421-FCBA0C39A157}" srcOrd="4" destOrd="0" presId="urn:microsoft.com/office/officeart/2005/8/layout/hProcess4"/>
    <dgm:cxn modelId="{EBC79675-84C0-4146-8D07-295ADDCD8287}" type="presParOf" srcId="{34DC52BC-25EC-403A-AE5C-F9A53202795D}" destId="{1195E07D-B732-4205-BD15-A72283446824}" srcOrd="1" destOrd="0" presId="urn:microsoft.com/office/officeart/2005/8/layout/hProcess4"/>
    <dgm:cxn modelId="{1CFC970C-A3D6-4278-92A3-5F19F4461E86}" type="presParOf" srcId="{34DC52BC-25EC-403A-AE5C-F9A53202795D}" destId="{FA353BBB-26F8-4B1F-8A86-7D1F56744081}" srcOrd="2" destOrd="0" presId="urn:microsoft.com/office/officeart/2005/8/layout/hProcess4"/>
    <dgm:cxn modelId="{BEFEDA9A-5259-42B0-8CDA-593DE0535184}" type="presParOf" srcId="{FA353BBB-26F8-4B1F-8A86-7D1F56744081}" destId="{208C3A4C-E097-48F3-B0AB-FE7CBF290EFC}" srcOrd="0" destOrd="0" presId="urn:microsoft.com/office/officeart/2005/8/layout/hProcess4"/>
    <dgm:cxn modelId="{8479EE32-92B7-4F45-A30D-9C7E50735E39}" type="presParOf" srcId="{FA353BBB-26F8-4B1F-8A86-7D1F56744081}" destId="{EA099A9A-3EC4-47F5-AF8C-4EE7DD258F64}" srcOrd="1" destOrd="0" presId="urn:microsoft.com/office/officeart/2005/8/layout/hProcess4"/>
    <dgm:cxn modelId="{7693CBEE-2F23-4EFE-8B4C-18D512EE4BFB}" type="presParOf" srcId="{FA353BBB-26F8-4B1F-8A86-7D1F56744081}" destId="{F88414F9-6A05-44DD-86FC-A9DFD0E55191}" srcOrd="2" destOrd="0" presId="urn:microsoft.com/office/officeart/2005/8/layout/hProcess4"/>
    <dgm:cxn modelId="{8F8C838A-F8A4-4B05-A450-4DDD006E712E}" type="presParOf" srcId="{FA353BBB-26F8-4B1F-8A86-7D1F56744081}" destId="{027328B3-5188-4DBC-865A-510B75BE5F63}" srcOrd="3" destOrd="0" presId="urn:microsoft.com/office/officeart/2005/8/layout/hProcess4"/>
    <dgm:cxn modelId="{6743929C-DC13-4A9B-B696-93D76FE879C9}" type="presParOf" srcId="{FA353BBB-26F8-4B1F-8A86-7D1F56744081}" destId="{845FD96C-C6CA-4106-975D-61D40A29136A}" srcOrd="4" destOrd="0" presId="urn:microsoft.com/office/officeart/2005/8/layout/hProcess4"/>
    <dgm:cxn modelId="{FFF6B813-E8BF-4B7B-AD64-2A55327CDD3E}" type="presParOf" srcId="{34DC52BC-25EC-403A-AE5C-F9A53202795D}" destId="{F69692A5-3CBA-4920-912E-7864B1C55401}" srcOrd="3" destOrd="0" presId="urn:microsoft.com/office/officeart/2005/8/layout/hProcess4"/>
    <dgm:cxn modelId="{3F973F47-0571-42E8-A988-027ECF86B916}" type="presParOf" srcId="{34DC52BC-25EC-403A-AE5C-F9A53202795D}" destId="{FD227A5C-1D62-40D4-8C05-6A9FDCEB2FFE}" srcOrd="4" destOrd="0" presId="urn:microsoft.com/office/officeart/2005/8/layout/hProcess4"/>
    <dgm:cxn modelId="{09C28C07-77CE-431F-8822-012D84E19179}" type="presParOf" srcId="{FD227A5C-1D62-40D4-8C05-6A9FDCEB2FFE}" destId="{315E26CD-1593-4870-AC73-EF09A86341B1}" srcOrd="0" destOrd="0" presId="urn:microsoft.com/office/officeart/2005/8/layout/hProcess4"/>
    <dgm:cxn modelId="{CEACDF39-98A1-4AD9-9B86-521C22E82F43}" type="presParOf" srcId="{FD227A5C-1D62-40D4-8C05-6A9FDCEB2FFE}" destId="{AD79CFC3-81C2-4447-8FF6-674702934AF1}" srcOrd="1" destOrd="0" presId="urn:microsoft.com/office/officeart/2005/8/layout/hProcess4"/>
    <dgm:cxn modelId="{57EA8586-FBE7-46B0-8032-B3B1DC1B8FBD}" type="presParOf" srcId="{FD227A5C-1D62-40D4-8C05-6A9FDCEB2FFE}" destId="{7BFB5436-8A33-4400-A7C6-330C4745DA21}" srcOrd="2" destOrd="0" presId="urn:microsoft.com/office/officeart/2005/8/layout/hProcess4"/>
    <dgm:cxn modelId="{FF561699-D993-4DC8-9F08-E7DFBAA5A7C7}" type="presParOf" srcId="{FD227A5C-1D62-40D4-8C05-6A9FDCEB2FFE}" destId="{35120F40-1279-45D5-820C-CB2F9D882EEB}" srcOrd="3" destOrd="0" presId="urn:microsoft.com/office/officeart/2005/8/layout/hProcess4"/>
    <dgm:cxn modelId="{488267EE-BAB8-456C-8104-E2AA01A271A0}" type="presParOf" srcId="{FD227A5C-1D62-40D4-8C05-6A9FDCEB2FFE}" destId="{224FCF4F-0907-412A-8159-56BC77D0E936}"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4F77F9-513E-4325-A007-A31607A73202}"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GB"/>
        </a:p>
      </dgm:t>
    </dgm:pt>
    <dgm:pt modelId="{F5D418B4-5182-43DF-BD68-B23126DF34FB}">
      <dgm:prSet phldrT="[Text]" custT="1"/>
      <dgm:spPr/>
      <dgm:t>
        <a:bodyPr/>
        <a:lstStyle/>
        <a:p>
          <a:r>
            <a:rPr lang="en-US" sz="2800" dirty="0" smtClean="0"/>
            <a:t>Article 5.0: General Obligation</a:t>
          </a:r>
          <a:endParaRPr lang="en-GB" sz="2800" dirty="0"/>
        </a:p>
      </dgm:t>
    </dgm:pt>
    <dgm:pt modelId="{9EA56328-87EF-4145-8C83-69901A415522}" type="parTrans" cxnId="{445736A4-8A37-41A5-ADD4-4B1370DAD87A}">
      <dgm:prSet/>
      <dgm:spPr/>
      <dgm:t>
        <a:bodyPr/>
        <a:lstStyle/>
        <a:p>
          <a:endParaRPr lang="en-GB"/>
        </a:p>
      </dgm:t>
    </dgm:pt>
    <dgm:pt modelId="{FCCA554E-01F0-42C3-BB40-7B8060E305BC}" type="sibTrans" cxnId="{445736A4-8A37-41A5-ADD4-4B1370DAD87A}">
      <dgm:prSet/>
      <dgm:spPr/>
      <dgm:t>
        <a:bodyPr/>
        <a:lstStyle/>
        <a:p>
          <a:endParaRPr lang="en-GB"/>
        </a:p>
      </dgm:t>
    </dgm:pt>
    <dgm:pt modelId="{8C35753D-BB32-4D58-9220-206FEA1322C1}">
      <dgm:prSet phldrT="[Text]" custT="1"/>
      <dgm:spPr/>
      <dgm:t>
        <a:bodyPr/>
        <a:lstStyle/>
        <a:p>
          <a:r>
            <a:rPr lang="en-US" sz="2400" dirty="0" smtClean="0"/>
            <a:t>MOH established NCD unit, Technical Advisory Committee on Tobacco Control (TACT)</a:t>
          </a:r>
          <a:endParaRPr lang="en-GB" sz="2400" dirty="0"/>
        </a:p>
      </dgm:t>
    </dgm:pt>
    <dgm:pt modelId="{723A3A04-C9C1-468E-9A0D-08B5CF1FE600}" type="parTrans" cxnId="{4640E064-1296-4714-A114-92F4DE12DD36}">
      <dgm:prSet/>
      <dgm:spPr/>
      <dgm:t>
        <a:bodyPr/>
        <a:lstStyle/>
        <a:p>
          <a:endParaRPr lang="en-GB"/>
        </a:p>
      </dgm:t>
    </dgm:pt>
    <dgm:pt modelId="{A2AB03DE-ED09-4DB2-B6FD-581B2FCD6282}" type="sibTrans" cxnId="{4640E064-1296-4714-A114-92F4DE12DD36}">
      <dgm:prSet/>
      <dgm:spPr/>
      <dgm:t>
        <a:bodyPr/>
        <a:lstStyle/>
        <a:p>
          <a:endParaRPr lang="en-GB"/>
        </a:p>
      </dgm:t>
    </dgm:pt>
    <dgm:pt modelId="{D2C62C76-9A7B-4095-8BC1-E770407F4D87}">
      <dgm:prSet phldrT="[Text]" custT="1"/>
      <dgm:spPr/>
      <dgm:t>
        <a:bodyPr/>
        <a:lstStyle/>
        <a:p>
          <a:r>
            <a:rPr lang="en-US" sz="2400" dirty="0" smtClean="0"/>
            <a:t>National Tobacco Strategic Plan (NTCSP)-2010-2015</a:t>
          </a:r>
          <a:endParaRPr lang="en-GB" sz="2400" dirty="0"/>
        </a:p>
      </dgm:t>
    </dgm:pt>
    <dgm:pt modelId="{022DCF96-8424-4B3E-9FE5-9D02B584A52A}" type="parTrans" cxnId="{E0581476-0AEB-46EA-9BA9-EB8FAC8C8B0C}">
      <dgm:prSet/>
      <dgm:spPr/>
      <dgm:t>
        <a:bodyPr/>
        <a:lstStyle/>
        <a:p>
          <a:endParaRPr lang="en-GB"/>
        </a:p>
      </dgm:t>
    </dgm:pt>
    <dgm:pt modelId="{DA000EEA-2F2D-402F-B02B-8C8083842D7C}" type="sibTrans" cxnId="{E0581476-0AEB-46EA-9BA9-EB8FAC8C8B0C}">
      <dgm:prSet/>
      <dgm:spPr/>
      <dgm:t>
        <a:bodyPr/>
        <a:lstStyle/>
        <a:p>
          <a:endParaRPr lang="en-GB"/>
        </a:p>
      </dgm:t>
    </dgm:pt>
    <dgm:pt modelId="{2415774E-6BEC-435D-B1AD-3EA6B22BA5D7}">
      <dgm:prSet phldrT="[Text]"/>
      <dgm:spPr/>
      <dgm:t>
        <a:bodyPr/>
        <a:lstStyle/>
        <a:p>
          <a:r>
            <a:rPr lang="en-US" dirty="0" smtClean="0"/>
            <a:t>Article 5.3: Tobacco Industry Interference (TII)</a:t>
          </a:r>
          <a:endParaRPr lang="en-GB" dirty="0"/>
        </a:p>
      </dgm:t>
    </dgm:pt>
    <dgm:pt modelId="{34F7712B-969C-4EE9-A526-32C17234FB2B}" type="parTrans" cxnId="{A83A0D2B-EAA4-4A8C-A6DE-321F65AC7A46}">
      <dgm:prSet/>
      <dgm:spPr/>
      <dgm:t>
        <a:bodyPr/>
        <a:lstStyle/>
        <a:p>
          <a:endParaRPr lang="en-GB"/>
        </a:p>
      </dgm:t>
    </dgm:pt>
    <dgm:pt modelId="{092A3612-9818-4A77-BE75-81C623D14E5A}" type="sibTrans" cxnId="{A83A0D2B-EAA4-4A8C-A6DE-321F65AC7A46}">
      <dgm:prSet/>
      <dgm:spPr/>
      <dgm:t>
        <a:bodyPr/>
        <a:lstStyle/>
        <a:p>
          <a:endParaRPr lang="en-GB"/>
        </a:p>
      </dgm:t>
    </dgm:pt>
    <dgm:pt modelId="{79462F01-0E2F-4A82-92EB-B027495565C5}">
      <dgm:prSet phldrT="[Text]"/>
      <dgm:spPr/>
      <dgm:t>
        <a:bodyPr/>
        <a:lstStyle/>
        <a:p>
          <a:r>
            <a:rPr lang="en-US" dirty="0" smtClean="0"/>
            <a:t>FCTC requires parties to protect public health policies against TII</a:t>
          </a:r>
          <a:endParaRPr lang="en-GB" dirty="0"/>
        </a:p>
      </dgm:t>
    </dgm:pt>
    <dgm:pt modelId="{B7CFE588-8FEC-4E7D-ACE7-F4B58180911A}" type="parTrans" cxnId="{75A216E8-0B9B-4A13-8CEE-D299CBF272ED}">
      <dgm:prSet/>
      <dgm:spPr/>
      <dgm:t>
        <a:bodyPr/>
        <a:lstStyle/>
        <a:p>
          <a:endParaRPr lang="en-GB"/>
        </a:p>
      </dgm:t>
    </dgm:pt>
    <dgm:pt modelId="{112CCEB2-1390-46ED-BF0E-1A172BC29D32}" type="sibTrans" cxnId="{75A216E8-0B9B-4A13-8CEE-D299CBF272ED}">
      <dgm:prSet/>
      <dgm:spPr/>
      <dgm:t>
        <a:bodyPr/>
        <a:lstStyle/>
        <a:p>
          <a:endParaRPr lang="en-GB"/>
        </a:p>
      </dgm:t>
    </dgm:pt>
    <dgm:pt modelId="{F30D240C-CD62-4E11-B702-6BC866D6C59E}">
      <dgm:prSet phldrT="[Text]"/>
      <dgm:spPr/>
      <dgm:t>
        <a:bodyPr/>
        <a:lstStyle/>
        <a:p>
          <a:r>
            <a:rPr lang="en-US" dirty="0" smtClean="0"/>
            <a:t>TI claimed effective TC will result to loss of revenue to Government and farmers</a:t>
          </a:r>
          <a:endParaRPr lang="en-GB" dirty="0"/>
        </a:p>
      </dgm:t>
    </dgm:pt>
    <dgm:pt modelId="{BD5A793C-2EB8-43CA-AABC-BB48CBE6A5A2}" type="parTrans" cxnId="{F88457E0-C73A-456B-9F50-055776E208B4}">
      <dgm:prSet/>
      <dgm:spPr/>
      <dgm:t>
        <a:bodyPr/>
        <a:lstStyle/>
        <a:p>
          <a:endParaRPr lang="en-GB"/>
        </a:p>
      </dgm:t>
    </dgm:pt>
    <dgm:pt modelId="{AD2A62CE-E4C7-4AD3-9D76-84BB097FB065}" type="sibTrans" cxnId="{F88457E0-C73A-456B-9F50-055776E208B4}">
      <dgm:prSet/>
      <dgm:spPr/>
      <dgm:t>
        <a:bodyPr/>
        <a:lstStyle/>
        <a:p>
          <a:endParaRPr lang="en-GB"/>
        </a:p>
      </dgm:t>
    </dgm:pt>
    <dgm:pt modelId="{54E5A9A6-B4F8-4269-9BF0-D27392631954}">
      <dgm:prSet phldrT="[Text]"/>
      <dgm:spPr/>
      <dgm:t>
        <a:bodyPr/>
        <a:lstStyle/>
        <a:p>
          <a:r>
            <a:rPr lang="en-US" dirty="0" smtClean="0"/>
            <a:t>TI increased its cooperate social responsibility</a:t>
          </a:r>
          <a:endParaRPr lang="en-GB" dirty="0"/>
        </a:p>
      </dgm:t>
    </dgm:pt>
    <dgm:pt modelId="{3B2D8135-1178-4D73-B375-5348284842E5}" type="parTrans" cxnId="{91775B29-4E5A-45CC-8E7A-2E75F616F4C1}">
      <dgm:prSet/>
      <dgm:spPr/>
      <dgm:t>
        <a:bodyPr/>
        <a:lstStyle/>
        <a:p>
          <a:endParaRPr lang="en-GB"/>
        </a:p>
      </dgm:t>
    </dgm:pt>
    <dgm:pt modelId="{6EFD7A4B-E90C-4D1B-B76E-479C77D7D655}" type="sibTrans" cxnId="{91775B29-4E5A-45CC-8E7A-2E75F616F4C1}">
      <dgm:prSet/>
      <dgm:spPr/>
      <dgm:t>
        <a:bodyPr/>
        <a:lstStyle/>
        <a:p>
          <a:endParaRPr lang="en-GB"/>
        </a:p>
      </dgm:t>
    </dgm:pt>
    <dgm:pt modelId="{49D30A08-FA3E-4DEA-8863-01C500D203FD}">
      <dgm:prSet phldrT="[Text]"/>
      <dgm:spPr/>
      <dgm:t>
        <a:bodyPr/>
        <a:lstStyle/>
        <a:p>
          <a:r>
            <a:rPr lang="en-US" dirty="0" smtClean="0"/>
            <a:t>Tanzania scored </a:t>
          </a:r>
          <a:r>
            <a:rPr lang="en-US" dirty="0" smtClean="0"/>
            <a:t>73 </a:t>
          </a:r>
          <a:r>
            <a:rPr lang="en-US" dirty="0" smtClean="0"/>
            <a:t>points (high level of interference)</a:t>
          </a:r>
          <a:endParaRPr lang="en-GB" dirty="0"/>
        </a:p>
      </dgm:t>
    </dgm:pt>
    <dgm:pt modelId="{BC0C78AC-B674-4178-8ADB-3C653FDED826}" type="parTrans" cxnId="{7E9E591C-9059-486F-8FAE-3679BF7B8204}">
      <dgm:prSet/>
      <dgm:spPr/>
      <dgm:t>
        <a:bodyPr/>
        <a:lstStyle/>
        <a:p>
          <a:endParaRPr lang="en-GB"/>
        </a:p>
      </dgm:t>
    </dgm:pt>
    <dgm:pt modelId="{B67C82F8-7942-48BB-B875-53579B869E20}" type="sibTrans" cxnId="{7E9E591C-9059-486F-8FAE-3679BF7B8204}">
      <dgm:prSet/>
      <dgm:spPr/>
      <dgm:t>
        <a:bodyPr/>
        <a:lstStyle/>
        <a:p>
          <a:endParaRPr lang="en-GB"/>
        </a:p>
      </dgm:t>
    </dgm:pt>
    <dgm:pt modelId="{8E8E4DFC-616D-4DED-8162-229B8F9ED3CA}" type="pres">
      <dgm:prSet presAssocID="{614F77F9-513E-4325-A007-A31607A73202}" presName="linear" presStyleCnt="0">
        <dgm:presLayoutVars>
          <dgm:dir/>
          <dgm:resizeHandles val="exact"/>
        </dgm:presLayoutVars>
      </dgm:prSet>
      <dgm:spPr/>
      <dgm:t>
        <a:bodyPr/>
        <a:lstStyle/>
        <a:p>
          <a:endParaRPr lang="en-GB"/>
        </a:p>
      </dgm:t>
    </dgm:pt>
    <dgm:pt modelId="{C19008EA-3A03-4ECD-868F-0E5C5399023B}" type="pres">
      <dgm:prSet presAssocID="{F5D418B4-5182-43DF-BD68-B23126DF34FB}" presName="comp" presStyleCnt="0"/>
      <dgm:spPr/>
    </dgm:pt>
    <dgm:pt modelId="{03E864B2-84E0-4CC8-9381-9114A391104F}" type="pres">
      <dgm:prSet presAssocID="{F5D418B4-5182-43DF-BD68-B23126DF34FB}" presName="box" presStyleLbl="node1" presStyleIdx="0" presStyleCnt="2" custLinFactNeighborY="3208"/>
      <dgm:spPr/>
      <dgm:t>
        <a:bodyPr/>
        <a:lstStyle/>
        <a:p>
          <a:endParaRPr lang="en-GB"/>
        </a:p>
      </dgm:t>
    </dgm:pt>
    <dgm:pt modelId="{6A468F67-205B-4373-8CE7-61E782E10158}" type="pres">
      <dgm:prSet presAssocID="{F5D418B4-5182-43DF-BD68-B23126DF34FB}" presName="img" presStyleLbl="fgImgPlace1" presStyleIdx="0" presStyleCnt="2"/>
      <dgm:spPr/>
    </dgm:pt>
    <dgm:pt modelId="{59638E6F-7978-48F2-BFE0-8B48DA270B34}" type="pres">
      <dgm:prSet presAssocID="{F5D418B4-5182-43DF-BD68-B23126DF34FB}" presName="text" presStyleLbl="node1" presStyleIdx="0" presStyleCnt="2">
        <dgm:presLayoutVars>
          <dgm:bulletEnabled val="1"/>
        </dgm:presLayoutVars>
      </dgm:prSet>
      <dgm:spPr/>
      <dgm:t>
        <a:bodyPr/>
        <a:lstStyle/>
        <a:p>
          <a:endParaRPr lang="en-GB"/>
        </a:p>
      </dgm:t>
    </dgm:pt>
    <dgm:pt modelId="{2FACDE09-AE07-4444-9456-5759DE5C7918}" type="pres">
      <dgm:prSet presAssocID="{FCCA554E-01F0-42C3-BB40-7B8060E305BC}" presName="spacer" presStyleCnt="0"/>
      <dgm:spPr/>
    </dgm:pt>
    <dgm:pt modelId="{AD4E5CCA-431B-4EDB-87A8-576CF1BDD341}" type="pres">
      <dgm:prSet presAssocID="{2415774E-6BEC-435D-B1AD-3EA6B22BA5D7}" presName="comp" presStyleCnt="0"/>
      <dgm:spPr/>
    </dgm:pt>
    <dgm:pt modelId="{03F318F5-FB2B-46C9-8A75-75CE5093DAF7}" type="pres">
      <dgm:prSet presAssocID="{2415774E-6BEC-435D-B1AD-3EA6B22BA5D7}" presName="box" presStyleLbl="node1" presStyleIdx="1" presStyleCnt="2"/>
      <dgm:spPr/>
      <dgm:t>
        <a:bodyPr/>
        <a:lstStyle/>
        <a:p>
          <a:endParaRPr lang="en-GB"/>
        </a:p>
      </dgm:t>
    </dgm:pt>
    <dgm:pt modelId="{7FE99EEA-2987-411B-997E-E33CA38B5D5E}" type="pres">
      <dgm:prSet presAssocID="{2415774E-6BEC-435D-B1AD-3EA6B22BA5D7}" presName="img" presStyleLbl="fgImgPlace1" presStyleIdx="1" presStyleCnt="2"/>
      <dgm:spPr>
        <a:blipFill rotWithShape="1">
          <a:blip xmlns:r="http://schemas.openxmlformats.org/officeDocument/2006/relationships" r:embed="rId1"/>
          <a:stretch>
            <a:fillRect/>
          </a:stretch>
        </a:blipFill>
      </dgm:spPr>
      <dgm:t>
        <a:bodyPr/>
        <a:lstStyle/>
        <a:p>
          <a:endParaRPr lang="en-GB"/>
        </a:p>
      </dgm:t>
    </dgm:pt>
    <dgm:pt modelId="{00373AF2-6D08-4C51-A0C1-4DB64422C719}" type="pres">
      <dgm:prSet presAssocID="{2415774E-6BEC-435D-B1AD-3EA6B22BA5D7}" presName="text" presStyleLbl="node1" presStyleIdx="1" presStyleCnt="2">
        <dgm:presLayoutVars>
          <dgm:bulletEnabled val="1"/>
        </dgm:presLayoutVars>
      </dgm:prSet>
      <dgm:spPr/>
      <dgm:t>
        <a:bodyPr/>
        <a:lstStyle/>
        <a:p>
          <a:endParaRPr lang="en-GB"/>
        </a:p>
      </dgm:t>
    </dgm:pt>
  </dgm:ptLst>
  <dgm:cxnLst>
    <dgm:cxn modelId="{F88457E0-C73A-456B-9F50-055776E208B4}" srcId="{2415774E-6BEC-435D-B1AD-3EA6B22BA5D7}" destId="{F30D240C-CD62-4E11-B702-6BC866D6C59E}" srcOrd="1" destOrd="0" parTransId="{BD5A793C-2EB8-43CA-AABC-BB48CBE6A5A2}" sibTransId="{AD2A62CE-E4C7-4AD3-9D76-84BB097FB065}"/>
    <dgm:cxn modelId="{7F279A1A-907D-4FC7-94F2-D1021A1BC55E}" type="presOf" srcId="{F30D240C-CD62-4E11-B702-6BC866D6C59E}" destId="{03F318F5-FB2B-46C9-8A75-75CE5093DAF7}" srcOrd="0" destOrd="2" presId="urn:microsoft.com/office/officeart/2005/8/layout/vList4#1"/>
    <dgm:cxn modelId="{73F71F26-56C9-475F-82C2-0B534C26C484}" type="presOf" srcId="{2415774E-6BEC-435D-B1AD-3EA6B22BA5D7}" destId="{00373AF2-6D08-4C51-A0C1-4DB64422C719}" srcOrd="1" destOrd="0" presId="urn:microsoft.com/office/officeart/2005/8/layout/vList4#1"/>
    <dgm:cxn modelId="{DBB19B0F-5D60-41F3-B0BC-47B2EFA2B6C8}" type="presOf" srcId="{D2C62C76-9A7B-4095-8BC1-E770407F4D87}" destId="{59638E6F-7978-48F2-BFE0-8B48DA270B34}" srcOrd="1" destOrd="2" presId="urn:microsoft.com/office/officeart/2005/8/layout/vList4#1"/>
    <dgm:cxn modelId="{70002FC6-886F-4574-B4BF-E1E311936532}" type="presOf" srcId="{8C35753D-BB32-4D58-9220-206FEA1322C1}" destId="{03E864B2-84E0-4CC8-9381-9114A391104F}" srcOrd="0" destOrd="1" presId="urn:microsoft.com/office/officeart/2005/8/layout/vList4#1"/>
    <dgm:cxn modelId="{E0581476-0AEB-46EA-9BA9-EB8FAC8C8B0C}" srcId="{F5D418B4-5182-43DF-BD68-B23126DF34FB}" destId="{D2C62C76-9A7B-4095-8BC1-E770407F4D87}" srcOrd="1" destOrd="0" parTransId="{022DCF96-8424-4B3E-9FE5-9D02B584A52A}" sibTransId="{DA000EEA-2F2D-402F-B02B-8C8083842D7C}"/>
    <dgm:cxn modelId="{1318BD6D-34D9-4D5F-9CDE-46C52636D655}" type="presOf" srcId="{8C35753D-BB32-4D58-9220-206FEA1322C1}" destId="{59638E6F-7978-48F2-BFE0-8B48DA270B34}" srcOrd="1" destOrd="1" presId="urn:microsoft.com/office/officeart/2005/8/layout/vList4#1"/>
    <dgm:cxn modelId="{BFE8928F-3EB6-4B66-99AE-A0A4DA8B4AE1}" type="presOf" srcId="{79462F01-0E2F-4A82-92EB-B027495565C5}" destId="{03F318F5-FB2B-46C9-8A75-75CE5093DAF7}" srcOrd="0" destOrd="1" presId="urn:microsoft.com/office/officeart/2005/8/layout/vList4#1"/>
    <dgm:cxn modelId="{523FBEE2-5683-4596-A554-2058FC0AD5F4}" type="presOf" srcId="{2415774E-6BEC-435D-B1AD-3EA6B22BA5D7}" destId="{03F318F5-FB2B-46C9-8A75-75CE5093DAF7}" srcOrd="0" destOrd="0" presId="urn:microsoft.com/office/officeart/2005/8/layout/vList4#1"/>
    <dgm:cxn modelId="{A83A0D2B-EAA4-4A8C-A6DE-321F65AC7A46}" srcId="{614F77F9-513E-4325-A007-A31607A73202}" destId="{2415774E-6BEC-435D-B1AD-3EA6B22BA5D7}" srcOrd="1" destOrd="0" parTransId="{34F7712B-969C-4EE9-A526-32C17234FB2B}" sibTransId="{092A3612-9818-4A77-BE75-81C623D14E5A}"/>
    <dgm:cxn modelId="{EBB57EF6-4B73-4E00-9937-9458564730D3}" type="presOf" srcId="{49D30A08-FA3E-4DEA-8863-01C500D203FD}" destId="{00373AF2-6D08-4C51-A0C1-4DB64422C719}" srcOrd="1" destOrd="4" presId="urn:microsoft.com/office/officeart/2005/8/layout/vList4#1"/>
    <dgm:cxn modelId="{0F68B2A6-44C0-48D0-ABE3-6218A804A2B9}" type="presOf" srcId="{54E5A9A6-B4F8-4269-9BF0-D27392631954}" destId="{00373AF2-6D08-4C51-A0C1-4DB64422C719}" srcOrd="1" destOrd="3" presId="urn:microsoft.com/office/officeart/2005/8/layout/vList4#1"/>
    <dgm:cxn modelId="{445736A4-8A37-41A5-ADD4-4B1370DAD87A}" srcId="{614F77F9-513E-4325-A007-A31607A73202}" destId="{F5D418B4-5182-43DF-BD68-B23126DF34FB}" srcOrd="0" destOrd="0" parTransId="{9EA56328-87EF-4145-8C83-69901A415522}" sibTransId="{FCCA554E-01F0-42C3-BB40-7B8060E305BC}"/>
    <dgm:cxn modelId="{8CB97AAD-8713-4DC7-A72E-65A9C2BE5EAC}" type="presOf" srcId="{F5D418B4-5182-43DF-BD68-B23126DF34FB}" destId="{59638E6F-7978-48F2-BFE0-8B48DA270B34}" srcOrd="1" destOrd="0" presId="urn:microsoft.com/office/officeart/2005/8/layout/vList4#1"/>
    <dgm:cxn modelId="{15BDFF34-D58A-429F-94D2-C64CC0F5D3B4}" type="presOf" srcId="{614F77F9-513E-4325-A007-A31607A73202}" destId="{8E8E4DFC-616D-4DED-8162-229B8F9ED3CA}" srcOrd="0" destOrd="0" presId="urn:microsoft.com/office/officeart/2005/8/layout/vList4#1"/>
    <dgm:cxn modelId="{91775B29-4E5A-45CC-8E7A-2E75F616F4C1}" srcId="{2415774E-6BEC-435D-B1AD-3EA6B22BA5D7}" destId="{54E5A9A6-B4F8-4269-9BF0-D27392631954}" srcOrd="2" destOrd="0" parTransId="{3B2D8135-1178-4D73-B375-5348284842E5}" sibTransId="{6EFD7A4B-E90C-4D1B-B76E-479C77D7D655}"/>
    <dgm:cxn modelId="{CE9CF832-AAFF-4D1F-A6CB-2D8F1A0955F6}" type="presOf" srcId="{49D30A08-FA3E-4DEA-8863-01C500D203FD}" destId="{03F318F5-FB2B-46C9-8A75-75CE5093DAF7}" srcOrd="0" destOrd="4" presId="urn:microsoft.com/office/officeart/2005/8/layout/vList4#1"/>
    <dgm:cxn modelId="{7E9E591C-9059-486F-8FAE-3679BF7B8204}" srcId="{2415774E-6BEC-435D-B1AD-3EA6B22BA5D7}" destId="{49D30A08-FA3E-4DEA-8863-01C500D203FD}" srcOrd="3" destOrd="0" parTransId="{BC0C78AC-B674-4178-8ADB-3C653FDED826}" sibTransId="{B67C82F8-7942-48BB-B875-53579B869E20}"/>
    <dgm:cxn modelId="{4640E064-1296-4714-A114-92F4DE12DD36}" srcId="{F5D418B4-5182-43DF-BD68-B23126DF34FB}" destId="{8C35753D-BB32-4D58-9220-206FEA1322C1}" srcOrd="0" destOrd="0" parTransId="{723A3A04-C9C1-468E-9A0D-08B5CF1FE600}" sibTransId="{A2AB03DE-ED09-4DB2-B6FD-581B2FCD6282}"/>
    <dgm:cxn modelId="{98406388-D759-4AD4-A03F-54A5214028A2}" type="presOf" srcId="{D2C62C76-9A7B-4095-8BC1-E770407F4D87}" destId="{03E864B2-84E0-4CC8-9381-9114A391104F}" srcOrd="0" destOrd="2" presId="urn:microsoft.com/office/officeart/2005/8/layout/vList4#1"/>
    <dgm:cxn modelId="{5C0552F2-6415-459C-AE61-DAFB0813FEE8}" type="presOf" srcId="{79462F01-0E2F-4A82-92EB-B027495565C5}" destId="{00373AF2-6D08-4C51-A0C1-4DB64422C719}" srcOrd="1" destOrd="1" presId="urn:microsoft.com/office/officeart/2005/8/layout/vList4#1"/>
    <dgm:cxn modelId="{E53E0C35-45F7-47D5-A8F7-01D854B47A7C}" type="presOf" srcId="{54E5A9A6-B4F8-4269-9BF0-D27392631954}" destId="{03F318F5-FB2B-46C9-8A75-75CE5093DAF7}" srcOrd="0" destOrd="3" presId="urn:microsoft.com/office/officeart/2005/8/layout/vList4#1"/>
    <dgm:cxn modelId="{75A216E8-0B9B-4A13-8CEE-D299CBF272ED}" srcId="{2415774E-6BEC-435D-B1AD-3EA6B22BA5D7}" destId="{79462F01-0E2F-4A82-92EB-B027495565C5}" srcOrd="0" destOrd="0" parTransId="{B7CFE588-8FEC-4E7D-ACE7-F4B58180911A}" sibTransId="{112CCEB2-1390-46ED-BF0E-1A172BC29D32}"/>
    <dgm:cxn modelId="{0D5D171C-1F7B-4B75-BF66-56A5D95BD1A7}" type="presOf" srcId="{F30D240C-CD62-4E11-B702-6BC866D6C59E}" destId="{00373AF2-6D08-4C51-A0C1-4DB64422C719}" srcOrd="1" destOrd="2" presId="urn:microsoft.com/office/officeart/2005/8/layout/vList4#1"/>
    <dgm:cxn modelId="{083A8429-A0E8-4098-9E83-8595C028E43F}" type="presOf" srcId="{F5D418B4-5182-43DF-BD68-B23126DF34FB}" destId="{03E864B2-84E0-4CC8-9381-9114A391104F}" srcOrd="0" destOrd="0" presId="urn:microsoft.com/office/officeart/2005/8/layout/vList4#1"/>
    <dgm:cxn modelId="{F296631F-5340-460F-BD4E-FC91E91C13C4}" type="presParOf" srcId="{8E8E4DFC-616D-4DED-8162-229B8F9ED3CA}" destId="{C19008EA-3A03-4ECD-868F-0E5C5399023B}" srcOrd="0" destOrd="0" presId="urn:microsoft.com/office/officeart/2005/8/layout/vList4#1"/>
    <dgm:cxn modelId="{DF4E6E81-C4E7-4B86-B0C1-9B9F79B9BE06}" type="presParOf" srcId="{C19008EA-3A03-4ECD-868F-0E5C5399023B}" destId="{03E864B2-84E0-4CC8-9381-9114A391104F}" srcOrd="0" destOrd="0" presId="urn:microsoft.com/office/officeart/2005/8/layout/vList4#1"/>
    <dgm:cxn modelId="{902BE12B-ACA2-41B0-8203-A97DE3A1594F}" type="presParOf" srcId="{C19008EA-3A03-4ECD-868F-0E5C5399023B}" destId="{6A468F67-205B-4373-8CE7-61E782E10158}" srcOrd="1" destOrd="0" presId="urn:microsoft.com/office/officeart/2005/8/layout/vList4#1"/>
    <dgm:cxn modelId="{1DC4C085-2635-4D7C-8412-76B41084B3E8}" type="presParOf" srcId="{C19008EA-3A03-4ECD-868F-0E5C5399023B}" destId="{59638E6F-7978-48F2-BFE0-8B48DA270B34}" srcOrd="2" destOrd="0" presId="urn:microsoft.com/office/officeart/2005/8/layout/vList4#1"/>
    <dgm:cxn modelId="{3849296A-5854-45F3-BD01-61096E9F1901}" type="presParOf" srcId="{8E8E4DFC-616D-4DED-8162-229B8F9ED3CA}" destId="{2FACDE09-AE07-4444-9456-5759DE5C7918}" srcOrd="1" destOrd="0" presId="urn:microsoft.com/office/officeart/2005/8/layout/vList4#1"/>
    <dgm:cxn modelId="{25AE9F88-EFA3-440E-B6AF-7B46BF0D1599}" type="presParOf" srcId="{8E8E4DFC-616D-4DED-8162-229B8F9ED3CA}" destId="{AD4E5CCA-431B-4EDB-87A8-576CF1BDD341}" srcOrd="2" destOrd="0" presId="urn:microsoft.com/office/officeart/2005/8/layout/vList4#1"/>
    <dgm:cxn modelId="{0D7BAFC4-EF8F-4929-87AD-F6D65B821D67}" type="presParOf" srcId="{AD4E5CCA-431B-4EDB-87A8-576CF1BDD341}" destId="{03F318F5-FB2B-46C9-8A75-75CE5093DAF7}" srcOrd="0" destOrd="0" presId="urn:microsoft.com/office/officeart/2005/8/layout/vList4#1"/>
    <dgm:cxn modelId="{EF7B7126-DC61-4DD4-A022-85960BC8CE8B}" type="presParOf" srcId="{AD4E5CCA-431B-4EDB-87A8-576CF1BDD341}" destId="{7FE99EEA-2987-411B-997E-E33CA38B5D5E}" srcOrd="1" destOrd="0" presId="urn:microsoft.com/office/officeart/2005/8/layout/vList4#1"/>
    <dgm:cxn modelId="{B6BA0F46-1832-48C0-B6B3-01299177E90D}" type="presParOf" srcId="{AD4E5CCA-431B-4EDB-87A8-576CF1BDD341}" destId="{00373AF2-6D08-4C51-A0C1-4DB64422C719}"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4F77F9-513E-4325-A007-A31607A73202}"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GB"/>
        </a:p>
      </dgm:t>
    </dgm:pt>
    <dgm:pt modelId="{F5D418B4-5182-43DF-BD68-B23126DF34FB}">
      <dgm:prSet phldrT="[Tex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GB" sz="2800" dirty="0" smtClean="0"/>
            <a:t>Article 6.0 Price and tax measures to reduce demand for tobacco</a:t>
          </a:r>
        </a:p>
      </dgm:t>
    </dgm:pt>
    <dgm:pt modelId="{9EA56328-87EF-4145-8C83-69901A415522}" type="parTrans" cxnId="{445736A4-8A37-41A5-ADD4-4B1370DAD87A}">
      <dgm:prSet/>
      <dgm:spPr/>
      <dgm:t>
        <a:bodyPr/>
        <a:lstStyle/>
        <a:p>
          <a:endParaRPr lang="en-GB"/>
        </a:p>
      </dgm:t>
    </dgm:pt>
    <dgm:pt modelId="{FCCA554E-01F0-42C3-BB40-7B8060E305BC}" type="sibTrans" cxnId="{445736A4-8A37-41A5-ADD4-4B1370DAD87A}">
      <dgm:prSet/>
      <dgm:spPr/>
      <dgm:t>
        <a:bodyPr/>
        <a:lstStyle/>
        <a:p>
          <a:endParaRPr lang="en-GB"/>
        </a:p>
      </dgm:t>
    </dgm:pt>
    <dgm:pt modelId="{D2C62C76-9A7B-4095-8BC1-E770407F4D87}">
      <dgm:prSet phldrT="[Text]" custT="1"/>
      <dgm:spPr/>
      <dgm:t>
        <a:bodyPr/>
        <a:lstStyle/>
        <a:p>
          <a:pPr marL="228600" indent="0" defTabSz="889000">
            <a:lnSpc>
              <a:spcPct val="90000"/>
            </a:lnSpc>
            <a:spcBef>
              <a:spcPct val="0"/>
            </a:spcBef>
            <a:spcAft>
              <a:spcPct val="15000"/>
            </a:spcAft>
            <a:buNone/>
          </a:pPr>
          <a:endParaRPr lang="en-GB" sz="2000" dirty="0"/>
        </a:p>
      </dgm:t>
    </dgm:pt>
    <dgm:pt modelId="{022DCF96-8424-4B3E-9FE5-9D02B584A52A}" type="parTrans" cxnId="{E0581476-0AEB-46EA-9BA9-EB8FAC8C8B0C}">
      <dgm:prSet/>
      <dgm:spPr/>
      <dgm:t>
        <a:bodyPr/>
        <a:lstStyle/>
        <a:p>
          <a:endParaRPr lang="en-GB"/>
        </a:p>
      </dgm:t>
    </dgm:pt>
    <dgm:pt modelId="{DA000EEA-2F2D-402F-B02B-8C8083842D7C}" type="sibTrans" cxnId="{E0581476-0AEB-46EA-9BA9-EB8FAC8C8B0C}">
      <dgm:prSet/>
      <dgm:spPr/>
      <dgm:t>
        <a:bodyPr/>
        <a:lstStyle/>
        <a:p>
          <a:endParaRPr lang="en-GB"/>
        </a:p>
      </dgm:t>
    </dgm:pt>
    <dgm:pt modelId="{2415774E-6BEC-435D-B1AD-3EA6B22BA5D7}">
      <dgm:prSet phldrT="[Text]" custT="1"/>
      <dgm:spPr/>
      <dgm:t>
        <a:bodyPr/>
        <a:lstStyle/>
        <a:p>
          <a:r>
            <a:rPr lang="en-GB" sz="2800" dirty="0" smtClean="0"/>
            <a:t>Article 8: Protection from exposure to tobacco smoke</a:t>
          </a:r>
          <a:endParaRPr lang="en-GB" sz="2800" dirty="0"/>
        </a:p>
      </dgm:t>
    </dgm:pt>
    <dgm:pt modelId="{34F7712B-969C-4EE9-A526-32C17234FB2B}" type="parTrans" cxnId="{A83A0D2B-EAA4-4A8C-A6DE-321F65AC7A46}">
      <dgm:prSet/>
      <dgm:spPr/>
      <dgm:t>
        <a:bodyPr/>
        <a:lstStyle/>
        <a:p>
          <a:endParaRPr lang="en-GB"/>
        </a:p>
      </dgm:t>
    </dgm:pt>
    <dgm:pt modelId="{092A3612-9818-4A77-BE75-81C623D14E5A}" type="sibTrans" cxnId="{A83A0D2B-EAA4-4A8C-A6DE-321F65AC7A46}">
      <dgm:prSet/>
      <dgm:spPr/>
      <dgm:t>
        <a:bodyPr/>
        <a:lstStyle/>
        <a:p>
          <a:endParaRPr lang="en-GB"/>
        </a:p>
      </dgm:t>
    </dgm:pt>
    <dgm:pt modelId="{79462F01-0E2F-4A82-92EB-B027495565C5}">
      <dgm:prSet phldrT="[Text]" custT="1"/>
      <dgm:spPr/>
      <dgm:t>
        <a:bodyPr/>
        <a:lstStyle/>
        <a:p>
          <a:r>
            <a:rPr lang="en-GB" sz="2400" dirty="0" smtClean="0"/>
            <a:t>No effective legislation however smoking in public is enforced by due to awareness carried out by TTCF  and partners, people complain when one smoke in public places </a:t>
          </a:r>
          <a:endParaRPr lang="en-GB" sz="2400" dirty="0"/>
        </a:p>
      </dgm:t>
    </dgm:pt>
    <dgm:pt modelId="{B7CFE588-8FEC-4E7D-ACE7-F4B58180911A}" type="parTrans" cxnId="{75A216E8-0B9B-4A13-8CEE-D299CBF272ED}">
      <dgm:prSet/>
      <dgm:spPr/>
      <dgm:t>
        <a:bodyPr/>
        <a:lstStyle/>
        <a:p>
          <a:endParaRPr lang="en-GB"/>
        </a:p>
      </dgm:t>
    </dgm:pt>
    <dgm:pt modelId="{112CCEB2-1390-46ED-BF0E-1A172BC29D32}" type="sibTrans" cxnId="{75A216E8-0B9B-4A13-8CEE-D299CBF272ED}">
      <dgm:prSet/>
      <dgm:spPr/>
      <dgm:t>
        <a:bodyPr/>
        <a:lstStyle/>
        <a:p>
          <a:endParaRPr lang="en-GB"/>
        </a:p>
      </dgm:t>
    </dgm:pt>
    <dgm:pt modelId="{8C35753D-BB32-4D58-9220-206FEA1322C1}">
      <dgm:prSet phldrT="[Text]" custT="1"/>
      <dgm:spPr/>
      <dgm:t>
        <a:bodyPr/>
        <a:lstStyle/>
        <a:p>
          <a:pPr marL="228600" marR="0" indent="0" defTabSz="889000" eaLnBrk="1" fontAlgn="auto" latinLnBrk="0" hangingPunct="1">
            <a:lnSpc>
              <a:spcPct val="90000"/>
            </a:lnSpc>
            <a:spcBef>
              <a:spcPct val="0"/>
            </a:spcBef>
            <a:spcAft>
              <a:spcPct val="15000"/>
            </a:spcAft>
            <a:buClrTx/>
            <a:buSzTx/>
            <a:buFontTx/>
            <a:buNone/>
            <a:tabLst/>
            <a:defRPr/>
          </a:pPr>
          <a:r>
            <a:rPr lang="en-GB" sz="2400" dirty="0" smtClean="0"/>
            <a:t>WHO </a:t>
          </a:r>
          <a:r>
            <a:rPr lang="en-GB" sz="2400" dirty="0" smtClean="0"/>
            <a:t>recommends 70% excise tax (not done in 2019 tax rate was 32.1%)</a:t>
          </a:r>
        </a:p>
        <a:p>
          <a:pPr marL="228600" indent="0" defTabSz="889000">
            <a:lnSpc>
              <a:spcPct val="90000"/>
            </a:lnSpc>
            <a:spcBef>
              <a:spcPct val="0"/>
            </a:spcBef>
            <a:spcAft>
              <a:spcPct val="15000"/>
            </a:spcAft>
            <a:buNone/>
          </a:pPr>
          <a:endParaRPr lang="en-GB" sz="2000" dirty="0"/>
        </a:p>
      </dgm:t>
    </dgm:pt>
    <dgm:pt modelId="{A2AB03DE-ED09-4DB2-B6FD-581B2FCD6282}" type="sibTrans" cxnId="{4640E064-1296-4714-A114-92F4DE12DD36}">
      <dgm:prSet/>
      <dgm:spPr/>
      <dgm:t>
        <a:bodyPr/>
        <a:lstStyle/>
        <a:p>
          <a:endParaRPr lang="en-GB"/>
        </a:p>
      </dgm:t>
    </dgm:pt>
    <dgm:pt modelId="{723A3A04-C9C1-468E-9A0D-08B5CF1FE600}" type="parTrans" cxnId="{4640E064-1296-4714-A114-92F4DE12DD36}">
      <dgm:prSet/>
      <dgm:spPr/>
      <dgm:t>
        <a:bodyPr/>
        <a:lstStyle/>
        <a:p>
          <a:endParaRPr lang="en-GB"/>
        </a:p>
      </dgm:t>
    </dgm:pt>
    <dgm:pt modelId="{039F5DE4-32C7-47AF-A8E6-027B0BA58007}">
      <dgm:prSet custT="1"/>
      <dgm:spPr/>
      <dgm:t>
        <a:bodyPr/>
        <a:lstStyle/>
        <a:p>
          <a:pPr rtl="0"/>
          <a:r>
            <a:rPr lang="en-GB" sz="2400" dirty="0" smtClean="0"/>
            <a:t>No designated area created for smoking in public </a:t>
          </a:r>
          <a:endParaRPr lang="en-GB" sz="2400" dirty="0"/>
        </a:p>
      </dgm:t>
    </dgm:pt>
    <dgm:pt modelId="{6F71BA95-ED2B-44C2-9CD4-6AB3609A9B6A}" type="parTrans" cxnId="{B8A8F983-C29C-4912-83B9-DEA5ADC8F098}">
      <dgm:prSet/>
      <dgm:spPr/>
      <dgm:t>
        <a:bodyPr/>
        <a:lstStyle/>
        <a:p>
          <a:endParaRPr lang="en-GB"/>
        </a:p>
      </dgm:t>
    </dgm:pt>
    <dgm:pt modelId="{C2B72109-7834-4411-8DBE-5003B726D852}" type="sibTrans" cxnId="{B8A8F983-C29C-4912-83B9-DEA5ADC8F098}">
      <dgm:prSet/>
      <dgm:spPr/>
      <dgm:t>
        <a:bodyPr/>
        <a:lstStyle/>
        <a:p>
          <a:endParaRPr lang="en-GB"/>
        </a:p>
      </dgm:t>
    </dgm:pt>
    <dgm:pt modelId="{8E8E4DFC-616D-4DED-8162-229B8F9ED3CA}" type="pres">
      <dgm:prSet presAssocID="{614F77F9-513E-4325-A007-A31607A73202}" presName="linear" presStyleCnt="0">
        <dgm:presLayoutVars>
          <dgm:dir/>
          <dgm:resizeHandles val="exact"/>
        </dgm:presLayoutVars>
      </dgm:prSet>
      <dgm:spPr/>
      <dgm:t>
        <a:bodyPr/>
        <a:lstStyle/>
        <a:p>
          <a:endParaRPr lang="en-GB"/>
        </a:p>
      </dgm:t>
    </dgm:pt>
    <dgm:pt modelId="{C19008EA-3A03-4ECD-868F-0E5C5399023B}" type="pres">
      <dgm:prSet presAssocID="{F5D418B4-5182-43DF-BD68-B23126DF34FB}" presName="comp" presStyleCnt="0"/>
      <dgm:spPr/>
    </dgm:pt>
    <dgm:pt modelId="{03E864B2-84E0-4CC8-9381-9114A391104F}" type="pres">
      <dgm:prSet presAssocID="{F5D418B4-5182-43DF-BD68-B23126DF34FB}" presName="box" presStyleLbl="node1" presStyleIdx="0" presStyleCnt="2" custLinFactNeighborY="3208"/>
      <dgm:spPr/>
      <dgm:t>
        <a:bodyPr/>
        <a:lstStyle/>
        <a:p>
          <a:endParaRPr lang="en-GB"/>
        </a:p>
      </dgm:t>
    </dgm:pt>
    <dgm:pt modelId="{6A468F67-205B-4373-8CE7-61E782E10158}" type="pres">
      <dgm:prSet presAssocID="{F5D418B4-5182-43DF-BD68-B23126DF34FB}" presName="img" presStyleLbl="fgImgPlace1" presStyleIdx="0" presStyleCnt="2"/>
      <dgm:spPr/>
    </dgm:pt>
    <dgm:pt modelId="{59638E6F-7978-48F2-BFE0-8B48DA270B34}" type="pres">
      <dgm:prSet presAssocID="{F5D418B4-5182-43DF-BD68-B23126DF34FB}" presName="text" presStyleLbl="node1" presStyleIdx="0" presStyleCnt="2">
        <dgm:presLayoutVars>
          <dgm:bulletEnabled val="1"/>
        </dgm:presLayoutVars>
      </dgm:prSet>
      <dgm:spPr/>
      <dgm:t>
        <a:bodyPr/>
        <a:lstStyle/>
        <a:p>
          <a:endParaRPr lang="en-GB"/>
        </a:p>
      </dgm:t>
    </dgm:pt>
    <dgm:pt modelId="{2FACDE09-AE07-4444-9456-5759DE5C7918}" type="pres">
      <dgm:prSet presAssocID="{FCCA554E-01F0-42C3-BB40-7B8060E305BC}" presName="spacer" presStyleCnt="0"/>
      <dgm:spPr/>
    </dgm:pt>
    <dgm:pt modelId="{AD4E5CCA-431B-4EDB-87A8-576CF1BDD341}" type="pres">
      <dgm:prSet presAssocID="{2415774E-6BEC-435D-B1AD-3EA6B22BA5D7}" presName="comp" presStyleCnt="0"/>
      <dgm:spPr/>
    </dgm:pt>
    <dgm:pt modelId="{03F318F5-FB2B-46C9-8A75-75CE5093DAF7}" type="pres">
      <dgm:prSet presAssocID="{2415774E-6BEC-435D-B1AD-3EA6B22BA5D7}" presName="box" presStyleLbl="node1" presStyleIdx="1" presStyleCnt="2"/>
      <dgm:spPr/>
      <dgm:t>
        <a:bodyPr/>
        <a:lstStyle/>
        <a:p>
          <a:endParaRPr lang="en-GB"/>
        </a:p>
      </dgm:t>
    </dgm:pt>
    <dgm:pt modelId="{7FE99EEA-2987-411B-997E-E33CA38B5D5E}" type="pres">
      <dgm:prSet presAssocID="{2415774E-6BEC-435D-B1AD-3EA6B22BA5D7}" presName="img" presStyleLbl="fgImgPlace1" presStyleIdx="1" presStyleCnt="2"/>
      <dgm:spPr/>
      <dgm:t>
        <a:bodyPr/>
        <a:lstStyle/>
        <a:p>
          <a:endParaRPr lang="en-GB"/>
        </a:p>
      </dgm:t>
    </dgm:pt>
    <dgm:pt modelId="{00373AF2-6D08-4C51-A0C1-4DB64422C719}" type="pres">
      <dgm:prSet presAssocID="{2415774E-6BEC-435D-B1AD-3EA6B22BA5D7}" presName="text" presStyleLbl="node1" presStyleIdx="1" presStyleCnt="2">
        <dgm:presLayoutVars>
          <dgm:bulletEnabled val="1"/>
        </dgm:presLayoutVars>
      </dgm:prSet>
      <dgm:spPr/>
      <dgm:t>
        <a:bodyPr/>
        <a:lstStyle/>
        <a:p>
          <a:endParaRPr lang="en-GB"/>
        </a:p>
      </dgm:t>
    </dgm:pt>
  </dgm:ptLst>
  <dgm:cxnLst>
    <dgm:cxn modelId="{AF2D30EC-37D3-4AD2-8408-ACD763FE5A90}" type="presOf" srcId="{79462F01-0E2F-4A82-92EB-B027495565C5}" destId="{03F318F5-FB2B-46C9-8A75-75CE5093DAF7}" srcOrd="0" destOrd="1" presId="urn:microsoft.com/office/officeart/2005/8/layout/vList4#2"/>
    <dgm:cxn modelId="{6BF0D3CA-2059-41F5-B7E2-AF8EE22F947C}" type="presOf" srcId="{F5D418B4-5182-43DF-BD68-B23126DF34FB}" destId="{59638E6F-7978-48F2-BFE0-8B48DA270B34}" srcOrd="1" destOrd="0" presId="urn:microsoft.com/office/officeart/2005/8/layout/vList4#2"/>
    <dgm:cxn modelId="{1D92C2FC-8FA4-4C0A-A44F-C697C06DBB4F}" type="presOf" srcId="{8C35753D-BB32-4D58-9220-206FEA1322C1}" destId="{59638E6F-7978-48F2-BFE0-8B48DA270B34}" srcOrd="1" destOrd="1" presId="urn:microsoft.com/office/officeart/2005/8/layout/vList4#2"/>
    <dgm:cxn modelId="{8A4C335C-D1F8-4EE9-A0F3-DBA89A4D9DB0}" type="presOf" srcId="{2415774E-6BEC-435D-B1AD-3EA6B22BA5D7}" destId="{00373AF2-6D08-4C51-A0C1-4DB64422C719}" srcOrd="1" destOrd="0" presId="urn:microsoft.com/office/officeart/2005/8/layout/vList4#2"/>
    <dgm:cxn modelId="{B8A8F983-C29C-4912-83B9-DEA5ADC8F098}" srcId="{2415774E-6BEC-435D-B1AD-3EA6B22BA5D7}" destId="{039F5DE4-32C7-47AF-A8E6-027B0BA58007}" srcOrd="1" destOrd="0" parTransId="{6F71BA95-ED2B-44C2-9CD4-6AB3609A9B6A}" sibTransId="{C2B72109-7834-4411-8DBE-5003B726D852}"/>
    <dgm:cxn modelId="{9DDBD468-CFE1-40E2-BB2E-99D7DB5A7674}" type="presOf" srcId="{D2C62C76-9A7B-4095-8BC1-E770407F4D87}" destId="{59638E6F-7978-48F2-BFE0-8B48DA270B34}" srcOrd="1" destOrd="2" presId="urn:microsoft.com/office/officeart/2005/8/layout/vList4#2"/>
    <dgm:cxn modelId="{E87AA9F1-C5A9-4518-A229-FCB4ABB29970}" type="presOf" srcId="{039F5DE4-32C7-47AF-A8E6-027B0BA58007}" destId="{00373AF2-6D08-4C51-A0C1-4DB64422C719}" srcOrd="1" destOrd="2" presId="urn:microsoft.com/office/officeart/2005/8/layout/vList4#2"/>
    <dgm:cxn modelId="{AC80A54C-69A8-4931-8598-E8870FB1A307}" type="presOf" srcId="{8C35753D-BB32-4D58-9220-206FEA1322C1}" destId="{03E864B2-84E0-4CC8-9381-9114A391104F}" srcOrd="0" destOrd="1" presId="urn:microsoft.com/office/officeart/2005/8/layout/vList4#2"/>
    <dgm:cxn modelId="{E0581476-0AEB-46EA-9BA9-EB8FAC8C8B0C}" srcId="{F5D418B4-5182-43DF-BD68-B23126DF34FB}" destId="{D2C62C76-9A7B-4095-8BC1-E770407F4D87}" srcOrd="1" destOrd="0" parTransId="{022DCF96-8424-4B3E-9FE5-9D02B584A52A}" sibTransId="{DA000EEA-2F2D-402F-B02B-8C8083842D7C}"/>
    <dgm:cxn modelId="{3D505CFF-A320-4660-A072-1C31D0970388}" type="presOf" srcId="{D2C62C76-9A7B-4095-8BC1-E770407F4D87}" destId="{03E864B2-84E0-4CC8-9381-9114A391104F}" srcOrd="0" destOrd="2" presId="urn:microsoft.com/office/officeart/2005/8/layout/vList4#2"/>
    <dgm:cxn modelId="{A83A0D2B-EAA4-4A8C-A6DE-321F65AC7A46}" srcId="{614F77F9-513E-4325-A007-A31607A73202}" destId="{2415774E-6BEC-435D-B1AD-3EA6B22BA5D7}" srcOrd="1" destOrd="0" parTransId="{34F7712B-969C-4EE9-A526-32C17234FB2B}" sibTransId="{092A3612-9818-4A77-BE75-81C623D14E5A}"/>
    <dgm:cxn modelId="{445736A4-8A37-41A5-ADD4-4B1370DAD87A}" srcId="{614F77F9-513E-4325-A007-A31607A73202}" destId="{F5D418B4-5182-43DF-BD68-B23126DF34FB}" srcOrd="0" destOrd="0" parTransId="{9EA56328-87EF-4145-8C83-69901A415522}" sibTransId="{FCCA554E-01F0-42C3-BB40-7B8060E305BC}"/>
    <dgm:cxn modelId="{E110F86E-8BA1-4493-9A9A-B1D6F7E248BB}" type="presOf" srcId="{039F5DE4-32C7-47AF-A8E6-027B0BA58007}" destId="{03F318F5-FB2B-46C9-8A75-75CE5093DAF7}" srcOrd="0" destOrd="2" presId="urn:microsoft.com/office/officeart/2005/8/layout/vList4#2"/>
    <dgm:cxn modelId="{9930C614-2448-4719-83BB-CDE456B82632}" type="presOf" srcId="{F5D418B4-5182-43DF-BD68-B23126DF34FB}" destId="{03E864B2-84E0-4CC8-9381-9114A391104F}" srcOrd="0" destOrd="0" presId="urn:microsoft.com/office/officeart/2005/8/layout/vList4#2"/>
    <dgm:cxn modelId="{97E7FA03-D034-4A81-9AF0-34D1E9B0308D}" type="presOf" srcId="{2415774E-6BEC-435D-B1AD-3EA6B22BA5D7}" destId="{03F318F5-FB2B-46C9-8A75-75CE5093DAF7}" srcOrd="0" destOrd="0" presId="urn:microsoft.com/office/officeart/2005/8/layout/vList4#2"/>
    <dgm:cxn modelId="{4640E064-1296-4714-A114-92F4DE12DD36}" srcId="{F5D418B4-5182-43DF-BD68-B23126DF34FB}" destId="{8C35753D-BB32-4D58-9220-206FEA1322C1}" srcOrd="0" destOrd="0" parTransId="{723A3A04-C9C1-468E-9A0D-08B5CF1FE600}" sibTransId="{A2AB03DE-ED09-4DB2-B6FD-581B2FCD6282}"/>
    <dgm:cxn modelId="{F1FAB440-C993-4EF5-A88B-C72A26BE7253}" type="presOf" srcId="{614F77F9-513E-4325-A007-A31607A73202}" destId="{8E8E4DFC-616D-4DED-8162-229B8F9ED3CA}" srcOrd="0" destOrd="0" presId="urn:microsoft.com/office/officeart/2005/8/layout/vList4#2"/>
    <dgm:cxn modelId="{9969F72A-62F9-4C26-9439-72C92DA389F4}" type="presOf" srcId="{79462F01-0E2F-4A82-92EB-B027495565C5}" destId="{00373AF2-6D08-4C51-A0C1-4DB64422C719}" srcOrd="1" destOrd="1" presId="urn:microsoft.com/office/officeart/2005/8/layout/vList4#2"/>
    <dgm:cxn modelId="{75A216E8-0B9B-4A13-8CEE-D299CBF272ED}" srcId="{2415774E-6BEC-435D-B1AD-3EA6B22BA5D7}" destId="{79462F01-0E2F-4A82-92EB-B027495565C5}" srcOrd="0" destOrd="0" parTransId="{B7CFE588-8FEC-4E7D-ACE7-F4B58180911A}" sibTransId="{112CCEB2-1390-46ED-BF0E-1A172BC29D32}"/>
    <dgm:cxn modelId="{73203B13-EA59-4370-AB67-344AA9754E4D}" type="presParOf" srcId="{8E8E4DFC-616D-4DED-8162-229B8F9ED3CA}" destId="{C19008EA-3A03-4ECD-868F-0E5C5399023B}" srcOrd="0" destOrd="0" presId="urn:microsoft.com/office/officeart/2005/8/layout/vList4#2"/>
    <dgm:cxn modelId="{4DF3AEC0-5466-460D-9FD9-F509CE5D311D}" type="presParOf" srcId="{C19008EA-3A03-4ECD-868F-0E5C5399023B}" destId="{03E864B2-84E0-4CC8-9381-9114A391104F}" srcOrd="0" destOrd="0" presId="urn:microsoft.com/office/officeart/2005/8/layout/vList4#2"/>
    <dgm:cxn modelId="{364A17DB-BC2B-4D45-A756-52DE1932478D}" type="presParOf" srcId="{C19008EA-3A03-4ECD-868F-0E5C5399023B}" destId="{6A468F67-205B-4373-8CE7-61E782E10158}" srcOrd="1" destOrd="0" presId="urn:microsoft.com/office/officeart/2005/8/layout/vList4#2"/>
    <dgm:cxn modelId="{903568B6-4AA8-46B2-8BB3-17A05AA2F1EC}" type="presParOf" srcId="{C19008EA-3A03-4ECD-868F-0E5C5399023B}" destId="{59638E6F-7978-48F2-BFE0-8B48DA270B34}" srcOrd="2" destOrd="0" presId="urn:microsoft.com/office/officeart/2005/8/layout/vList4#2"/>
    <dgm:cxn modelId="{A47BBC7B-A5FF-49B9-A4C7-2C7145EC7A67}" type="presParOf" srcId="{8E8E4DFC-616D-4DED-8162-229B8F9ED3CA}" destId="{2FACDE09-AE07-4444-9456-5759DE5C7918}" srcOrd="1" destOrd="0" presId="urn:microsoft.com/office/officeart/2005/8/layout/vList4#2"/>
    <dgm:cxn modelId="{39FC0F52-7C2B-4B33-A702-91E1D21CDCB5}" type="presParOf" srcId="{8E8E4DFC-616D-4DED-8162-229B8F9ED3CA}" destId="{AD4E5CCA-431B-4EDB-87A8-576CF1BDD341}" srcOrd="2" destOrd="0" presId="urn:microsoft.com/office/officeart/2005/8/layout/vList4#2"/>
    <dgm:cxn modelId="{BBB09D47-DDF0-48F9-BDF2-9E4EE6C15AE2}" type="presParOf" srcId="{AD4E5CCA-431B-4EDB-87A8-576CF1BDD341}" destId="{03F318F5-FB2B-46C9-8A75-75CE5093DAF7}" srcOrd="0" destOrd="0" presId="urn:microsoft.com/office/officeart/2005/8/layout/vList4#2"/>
    <dgm:cxn modelId="{02E275B7-3C23-4F31-8D35-D7DF640E0347}" type="presParOf" srcId="{AD4E5CCA-431B-4EDB-87A8-576CF1BDD341}" destId="{7FE99EEA-2987-411B-997E-E33CA38B5D5E}" srcOrd="1" destOrd="0" presId="urn:microsoft.com/office/officeart/2005/8/layout/vList4#2"/>
    <dgm:cxn modelId="{02E2E4A5-394F-4488-9C85-3F195BCB0650}" type="presParOf" srcId="{AD4E5CCA-431B-4EDB-87A8-576CF1BDD341}" destId="{00373AF2-6D08-4C51-A0C1-4DB64422C719}" srcOrd="2" destOrd="0" presId="urn:microsoft.com/office/officeart/2005/8/layout/vList4#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8A39A7-BB70-4303-98FA-C4292C06A74C}" type="doc">
      <dgm:prSet loTypeId="urn:microsoft.com/office/officeart/2005/8/layout/vList4#3" loCatId="list" qsTypeId="urn:microsoft.com/office/officeart/2005/8/quickstyle/simple1" qsCatId="simple" csTypeId="urn:microsoft.com/office/officeart/2005/8/colors/accent1_2" csCatId="accent1" phldr="1"/>
      <dgm:spPr/>
      <dgm:t>
        <a:bodyPr/>
        <a:lstStyle/>
        <a:p>
          <a:endParaRPr lang="en-GB"/>
        </a:p>
      </dgm:t>
    </dgm:pt>
    <dgm:pt modelId="{68CE8B57-F9D4-41A8-9E91-6AACF9F5F63F}">
      <dgm:prSet phldrT="[Text]" custT="1"/>
      <dgm:spPr/>
      <dgm:t>
        <a:bodyPr/>
        <a:lstStyle/>
        <a:p>
          <a:pPr rtl="0"/>
          <a:r>
            <a:rPr lang="en-GB" sz="2800" dirty="0" smtClean="0"/>
            <a:t>Article 9 &amp; 10: tobacco product regulation  and disclosure</a:t>
          </a:r>
          <a:endParaRPr lang="en-GB" sz="2800" dirty="0"/>
        </a:p>
      </dgm:t>
    </dgm:pt>
    <dgm:pt modelId="{CCBF5886-F41D-409A-9D57-FC83D30E786F}" type="parTrans" cxnId="{42A85821-EBD0-490F-870D-734DE997C6BE}">
      <dgm:prSet/>
      <dgm:spPr/>
      <dgm:t>
        <a:bodyPr/>
        <a:lstStyle/>
        <a:p>
          <a:endParaRPr lang="en-GB"/>
        </a:p>
      </dgm:t>
    </dgm:pt>
    <dgm:pt modelId="{65432F4C-26AE-47CF-93C8-9583376D3C36}" type="sibTrans" cxnId="{42A85821-EBD0-490F-870D-734DE997C6BE}">
      <dgm:prSet/>
      <dgm:spPr/>
      <dgm:t>
        <a:bodyPr/>
        <a:lstStyle/>
        <a:p>
          <a:endParaRPr lang="en-GB"/>
        </a:p>
      </dgm:t>
    </dgm:pt>
    <dgm:pt modelId="{149DA024-2D1D-497F-9051-DA777DC35793}">
      <dgm:prSet phldrT="[Text]" custT="1"/>
      <dgm:spPr/>
      <dgm:t>
        <a:bodyPr/>
        <a:lstStyle/>
        <a:p>
          <a:pPr rtl="0"/>
          <a:r>
            <a:rPr lang="en-GB" sz="2400" dirty="0" smtClean="0"/>
            <a:t>Some brands of cigarettes manufactured for export complied with disclosure of contents as required by importing countries while similar brands made for local consumption do not </a:t>
          </a:r>
          <a:endParaRPr lang="en-GB" sz="2400" dirty="0"/>
        </a:p>
      </dgm:t>
    </dgm:pt>
    <dgm:pt modelId="{0DD6C73D-AC14-46AA-9355-79CC5AE60ECD}" type="parTrans" cxnId="{5F201F09-D142-4A34-8E84-7A6949C8B417}">
      <dgm:prSet/>
      <dgm:spPr/>
      <dgm:t>
        <a:bodyPr/>
        <a:lstStyle/>
        <a:p>
          <a:endParaRPr lang="en-GB"/>
        </a:p>
      </dgm:t>
    </dgm:pt>
    <dgm:pt modelId="{C6830400-B83A-4920-8291-D0AC0E45AFEA}" type="sibTrans" cxnId="{5F201F09-D142-4A34-8E84-7A6949C8B417}">
      <dgm:prSet/>
      <dgm:spPr/>
      <dgm:t>
        <a:bodyPr/>
        <a:lstStyle/>
        <a:p>
          <a:endParaRPr lang="en-GB"/>
        </a:p>
      </dgm:t>
    </dgm:pt>
    <dgm:pt modelId="{EC47054C-E8C2-44AE-A616-3408B490DCF3}">
      <dgm:prSet phldrT="[Text]" custT="1"/>
      <dgm:spPr/>
      <dgm:t>
        <a:bodyPr/>
        <a:lstStyle/>
        <a:p>
          <a:r>
            <a:rPr lang="en-GB" sz="2800" dirty="0" smtClean="0"/>
            <a:t>Article 11: Packaging and labelling of tobacco products</a:t>
          </a:r>
        </a:p>
      </dgm:t>
    </dgm:pt>
    <dgm:pt modelId="{7A22B9A2-4FE1-47BF-9FC1-45528E060AA7}" type="parTrans" cxnId="{8288A4A7-09FE-429A-81F3-B300EC50DD8E}">
      <dgm:prSet/>
      <dgm:spPr/>
      <dgm:t>
        <a:bodyPr/>
        <a:lstStyle/>
        <a:p>
          <a:endParaRPr lang="en-GB"/>
        </a:p>
      </dgm:t>
    </dgm:pt>
    <dgm:pt modelId="{684EAF27-3716-4634-AAD6-D1DB3FB94F27}" type="sibTrans" cxnId="{8288A4A7-09FE-429A-81F3-B300EC50DD8E}">
      <dgm:prSet/>
      <dgm:spPr/>
      <dgm:t>
        <a:bodyPr/>
        <a:lstStyle/>
        <a:p>
          <a:endParaRPr lang="en-GB"/>
        </a:p>
      </dgm:t>
    </dgm:pt>
    <dgm:pt modelId="{7A7E6546-627B-4E92-A735-18405EB96928}">
      <dgm:prSet phldrT="[Text]" custT="1"/>
      <dgm:spPr/>
      <dgm:t>
        <a:bodyPr/>
        <a:lstStyle/>
        <a:p>
          <a:pPr rtl="0"/>
          <a:r>
            <a:rPr lang="en-GB" sz="2400" dirty="0" smtClean="0"/>
            <a:t>Studies indicates that Tanzania did not carry effective health warnings as required</a:t>
          </a:r>
          <a:endParaRPr lang="en-GB" sz="2400" dirty="0"/>
        </a:p>
      </dgm:t>
    </dgm:pt>
    <dgm:pt modelId="{2A1DD4A9-917F-4D89-8062-3373527C6E4F}" type="parTrans" cxnId="{7C199C21-C4F0-484A-97F4-8479A9AAB00B}">
      <dgm:prSet/>
      <dgm:spPr/>
      <dgm:t>
        <a:bodyPr/>
        <a:lstStyle/>
        <a:p>
          <a:endParaRPr lang="en-GB"/>
        </a:p>
      </dgm:t>
    </dgm:pt>
    <dgm:pt modelId="{DFEAB9BE-7EDD-44E8-B38B-50CDDD121F7E}" type="sibTrans" cxnId="{7C199C21-C4F0-484A-97F4-8479A9AAB00B}">
      <dgm:prSet/>
      <dgm:spPr/>
      <dgm:t>
        <a:bodyPr/>
        <a:lstStyle/>
        <a:p>
          <a:endParaRPr lang="en-GB"/>
        </a:p>
      </dgm:t>
    </dgm:pt>
    <dgm:pt modelId="{0729F71E-C631-4C4C-9D2D-B7C4442B71FB}">
      <dgm:prSet phldrT="[Text]" custT="1"/>
      <dgm:spPr/>
      <dgm:t>
        <a:bodyPr/>
        <a:lstStyle/>
        <a:p>
          <a:pPr rtl="0"/>
          <a:r>
            <a:rPr lang="en-GB" sz="2400" dirty="0" smtClean="0"/>
            <a:t>Tanzania Medicine and Drug Authority (TMDA) was designated inspector for the purposes of the Act to carry out inspection, enforcement and regulate Tobacco products and issue Notice (TPRA CAP 121 of 2021)  </a:t>
          </a:r>
          <a:endParaRPr lang="en-GB" sz="2400" dirty="0"/>
        </a:p>
      </dgm:t>
    </dgm:pt>
    <dgm:pt modelId="{B35BCAB3-105B-4972-A55E-516E6BE7EFC0}" type="parTrans" cxnId="{8BD2193A-94D8-4C03-9A8D-46677B85F2C3}">
      <dgm:prSet/>
      <dgm:spPr/>
      <dgm:t>
        <a:bodyPr/>
        <a:lstStyle/>
        <a:p>
          <a:endParaRPr lang="en-GB"/>
        </a:p>
      </dgm:t>
    </dgm:pt>
    <dgm:pt modelId="{3835BA3B-DB6A-4DF9-AED1-E0D5E0070857}" type="sibTrans" cxnId="{8BD2193A-94D8-4C03-9A8D-46677B85F2C3}">
      <dgm:prSet/>
      <dgm:spPr/>
      <dgm:t>
        <a:bodyPr/>
        <a:lstStyle/>
        <a:p>
          <a:endParaRPr lang="en-GB"/>
        </a:p>
      </dgm:t>
    </dgm:pt>
    <dgm:pt modelId="{690DB300-B93C-403C-91A1-251033FA6154}" type="pres">
      <dgm:prSet presAssocID="{EC8A39A7-BB70-4303-98FA-C4292C06A74C}" presName="linear" presStyleCnt="0">
        <dgm:presLayoutVars>
          <dgm:dir/>
          <dgm:resizeHandles val="exact"/>
        </dgm:presLayoutVars>
      </dgm:prSet>
      <dgm:spPr/>
      <dgm:t>
        <a:bodyPr/>
        <a:lstStyle/>
        <a:p>
          <a:endParaRPr lang="en-GB"/>
        </a:p>
      </dgm:t>
    </dgm:pt>
    <dgm:pt modelId="{FEC5255B-E003-49CE-9FF3-79F141C83DB7}" type="pres">
      <dgm:prSet presAssocID="{68CE8B57-F9D4-41A8-9E91-6AACF9F5F63F}" presName="comp" presStyleCnt="0"/>
      <dgm:spPr/>
    </dgm:pt>
    <dgm:pt modelId="{90E72619-7766-4817-9DC3-CC985C37DA75}" type="pres">
      <dgm:prSet presAssocID="{68CE8B57-F9D4-41A8-9E91-6AACF9F5F63F}" presName="box" presStyleLbl="node1" presStyleIdx="0" presStyleCnt="2"/>
      <dgm:spPr/>
      <dgm:t>
        <a:bodyPr/>
        <a:lstStyle/>
        <a:p>
          <a:endParaRPr lang="en-GB"/>
        </a:p>
      </dgm:t>
    </dgm:pt>
    <dgm:pt modelId="{68524EF0-F804-4B3C-93AF-0607FE20D20F}" type="pres">
      <dgm:prSet presAssocID="{68CE8B57-F9D4-41A8-9E91-6AACF9F5F63F}" presName="img" presStyleLbl="fgImgPlace1" presStyleIdx="0" presStyleCnt="2"/>
      <dgm:spPr>
        <a:blipFill rotWithShape="1">
          <a:blip xmlns:r="http://schemas.openxmlformats.org/officeDocument/2006/relationships" r:embed="rId1"/>
          <a:stretch>
            <a:fillRect/>
          </a:stretch>
        </a:blipFill>
      </dgm:spPr>
      <dgm:t>
        <a:bodyPr/>
        <a:lstStyle/>
        <a:p>
          <a:endParaRPr lang="en-GB"/>
        </a:p>
      </dgm:t>
    </dgm:pt>
    <dgm:pt modelId="{B95BB28D-0B4D-4401-88D4-BDA6F732D856}" type="pres">
      <dgm:prSet presAssocID="{68CE8B57-F9D4-41A8-9E91-6AACF9F5F63F}" presName="text" presStyleLbl="node1" presStyleIdx="0" presStyleCnt="2">
        <dgm:presLayoutVars>
          <dgm:bulletEnabled val="1"/>
        </dgm:presLayoutVars>
      </dgm:prSet>
      <dgm:spPr/>
      <dgm:t>
        <a:bodyPr/>
        <a:lstStyle/>
        <a:p>
          <a:endParaRPr lang="en-GB"/>
        </a:p>
      </dgm:t>
    </dgm:pt>
    <dgm:pt modelId="{8040C9BC-4FF7-416D-994F-BF8568B5DC26}" type="pres">
      <dgm:prSet presAssocID="{65432F4C-26AE-47CF-93C8-9583376D3C36}" presName="spacer" presStyleCnt="0"/>
      <dgm:spPr/>
    </dgm:pt>
    <dgm:pt modelId="{73BFF453-EBFD-4E0F-ABF4-0D886514EB49}" type="pres">
      <dgm:prSet presAssocID="{EC47054C-E8C2-44AE-A616-3408B490DCF3}" presName="comp" presStyleCnt="0"/>
      <dgm:spPr/>
    </dgm:pt>
    <dgm:pt modelId="{416BC399-2695-4E32-9AED-650B2BA9B413}" type="pres">
      <dgm:prSet presAssocID="{EC47054C-E8C2-44AE-A616-3408B490DCF3}" presName="box" presStyleLbl="node1" presStyleIdx="1" presStyleCnt="2"/>
      <dgm:spPr/>
      <dgm:t>
        <a:bodyPr/>
        <a:lstStyle/>
        <a:p>
          <a:endParaRPr lang="en-GB"/>
        </a:p>
      </dgm:t>
    </dgm:pt>
    <dgm:pt modelId="{DAA378B4-D618-430B-9A8C-3DE79258B276}" type="pres">
      <dgm:prSet presAssocID="{EC47054C-E8C2-44AE-A616-3408B490DCF3}" presName="img" presStyleLbl="fgImgPlace1" presStyleIdx="1" presStyleCnt="2"/>
      <dgm:spPr>
        <a:blipFill rotWithShape="1">
          <a:blip xmlns:r="http://schemas.openxmlformats.org/officeDocument/2006/relationships" r:embed="rId2"/>
          <a:stretch>
            <a:fillRect/>
          </a:stretch>
        </a:blipFill>
      </dgm:spPr>
      <dgm:t>
        <a:bodyPr/>
        <a:lstStyle/>
        <a:p>
          <a:endParaRPr lang="en-GB"/>
        </a:p>
      </dgm:t>
    </dgm:pt>
    <dgm:pt modelId="{E0CF22BD-6CCF-437E-BC1B-FC9BD4499188}" type="pres">
      <dgm:prSet presAssocID="{EC47054C-E8C2-44AE-A616-3408B490DCF3}" presName="text" presStyleLbl="node1" presStyleIdx="1" presStyleCnt="2">
        <dgm:presLayoutVars>
          <dgm:bulletEnabled val="1"/>
        </dgm:presLayoutVars>
      </dgm:prSet>
      <dgm:spPr/>
      <dgm:t>
        <a:bodyPr/>
        <a:lstStyle/>
        <a:p>
          <a:endParaRPr lang="en-GB"/>
        </a:p>
      </dgm:t>
    </dgm:pt>
  </dgm:ptLst>
  <dgm:cxnLst>
    <dgm:cxn modelId="{8AB7D00E-DE48-493A-80F5-A62EB3C70DC7}" type="presOf" srcId="{149DA024-2D1D-497F-9051-DA777DC35793}" destId="{B95BB28D-0B4D-4401-88D4-BDA6F732D856}" srcOrd="1" destOrd="1" presId="urn:microsoft.com/office/officeart/2005/8/layout/vList4#3"/>
    <dgm:cxn modelId="{42A85821-EBD0-490F-870D-734DE997C6BE}" srcId="{EC8A39A7-BB70-4303-98FA-C4292C06A74C}" destId="{68CE8B57-F9D4-41A8-9E91-6AACF9F5F63F}" srcOrd="0" destOrd="0" parTransId="{CCBF5886-F41D-409A-9D57-FC83D30E786F}" sibTransId="{65432F4C-26AE-47CF-93C8-9583376D3C36}"/>
    <dgm:cxn modelId="{5F201F09-D142-4A34-8E84-7A6949C8B417}" srcId="{68CE8B57-F9D4-41A8-9E91-6AACF9F5F63F}" destId="{149DA024-2D1D-497F-9051-DA777DC35793}" srcOrd="0" destOrd="0" parTransId="{0DD6C73D-AC14-46AA-9355-79CC5AE60ECD}" sibTransId="{C6830400-B83A-4920-8291-D0AC0E45AFEA}"/>
    <dgm:cxn modelId="{BD949134-672B-4D34-A480-F62C05D9F876}" type="presOf" srcId="{68CE8B57-F9D4-41A8-9E91-6AACF9F5F63F}" destId="{90E72619-7766-4817-9DC3-CC985C37DA75}" srcOrd="0" destOrd="0" presId="urn:microsoft.com/office/officeart/2005/8/layout/vList4#3"/>
    <dgm:cxn modelId="{F32CD9E4-2429-4DAB-9971-05A1FBE7DBE1}" type="presOf" srcId="{7A7E6546-627B-4E92-A735-18405EB96928}" destId="{416BC399-2695-4E32-9AED-650B2BA9B413}" srcOrd="0" destOrd="1" presId="urn:microsoft.com/office/officeart/2005/8/layout/vList4#3"/>
    <dgm:cxn modelId="{32A6486F-801A-471B-B13C-106229335142}" type="presOf" srcId="{EC47054C-E8C2-44AE-A616-3408B490DCF3}" destId="{E0CF22BD-6CCF-437E-BC1B-FC9BD4499188}" srcOrd="1" destOrd="0" presId="urn:microsoft.com/office/officeart/2005/8/layout/vList4#3"/>
    <dgm:cxn modelId="{5D490838-F33C-4102-AE2E-1E40849EC5CB}" type="presOf" srcId="{EC47054C-E8C2-44AE-A616-3408B490DCF3}" destId="{416BC399-2695-4E32-9AED-650B2BA9B413}" srcOrd="0" destOrd="0" presId="urn:microsoft.com/office/officeart/2005/8/layout/vList4#3"/>
    <dgm:cxn modelId="{39DDDEA8-5DC9-4468-B311-8D02753739C0}" type="presOf" srcId="{0729F71E-C631-4C4C-9D2D-B7C4442B71FB}" destId="{416BC399-2695-4E32-9AED-650B2BA9B413}" srcOrd="0" destOrd="2" presId="urn:microsoft.com/office/officeart/2005/8/layout/vList4#3"/>
    <dgm:cxn modelId="{D3DCCA21-DCC8-4963-B316-561D1D22FBED}" type="presOf" srcId="{EC8A39A7-BB70-4303-98FA-C4292C06A74C}" destId="{690DB300-B93C-403C-91A1-251033FA6154}" srcOrd="0" destOrd="0" presId="urn:microsoft.com/office/officeart/2005/8/layout/vList4#3"/>
    <dgm:cxn modelId="{90599482-D8F0-4E62-AD96-25D957FFEC51}" type="presOf" srcId="{68CE8B57-F9D4-41A8-9E91-6AACF9F5F63F}" destId="{B95BB28D-0B4D-4401-88D4-BDA6F732D856}" srcOrd="1" destOrd="0" presId="urn:microsoft.com/office/officeart/2005/8/layout/vList4#3"/>
    <dgm:cxn modelId="{8288A4A7-09FE-429A-81F3-B300EC50DD8E}" srcId="{EC8A39A7-BB70-4303-98FA-C4292C06A74C}" destId="{EC47054C-E8C2-44AE-A616-3408B490DCF3}" srcOrd="1" destOrd="0" parTransId="{7A22B9A2-4FE1-47BF-9FC1-45528E060AA7}" sibTransId="{684EAF27-3716-4634-AAD6-D1DB3FB94F27}"/>
    <dgm:cxn modelId="{D4CD4940-F1EA-4C23-AB4B-8986F752579A}" type="presOf" srcId="{149DA024-2D1D-497F-9051-DA777DC35793}" destId="{90E72619-7766-4817-9DC3-CC985C37DA75}" srcOrd="0" destOrd="1" presId="urn:microsoft.com/office/officeart/2005/8/layout/vList4#3"/>
    <dgm:cxn modelId="{F7CAC5DA-37EE-4EEF-8FD8-0F70BFA82633}" type="presOf" srcId="{0729F71E-C631-4C4C-9D2D-B7C4442B71FB}" destId="{E0CF22BD-6CCF-437E-BC1B-FC9BD4499188}" srcOrd="1" destOrd="2" presId="urn:microsoft.com/office/officeart/2005/8/layout/vList4#3"/>
    <dgm:cxn modelId="{7C199C21-C4F0-484A-97F4-8479A9AAB00B}" srcId="{EC47054C-E8C2-44AE-A616-3408B490DCF3}" destId="{7A7E6546-627B-4E92-A735-18405EB96928}" srcOrd="0" destOrd="0" parTransId="{2A1DD4A9-917F-4D89-8062-3373527C6E4F}" sibTransId="{DFEAB9BE-7EDD-44E8-B38B-50CDDD121F7E}"/>
    <dgm:cxn modelId="{90B216AF-FA10-450D-A0B0-C1223C8DD275}" type="presOf" srcId="{7A7E6546-627B-4E92-A735-18405EB96928}" destId="{E0CF22BD-6CCF-437E-BC1B-FC9BD4499188}" srcOrd="1" destOrd="1" presId="urn:microsoft.com/office/officeart/2005/8/layout/vList4#3"/>
    <dgm:cxn modelId="{8BD2193A-94D8-4C03-9A8D-46677B85F2C3}" srcId="{EC47054C-E8C2-44AE-A616-3408B490DCF3}" destId="{0729F71E-C631-4C4C-9D2D-B7C4442B71FB}" srcOrd="1" destOrd="0" parTransId="{B35BCAB3-105B-4972-A55E-516E6BE7EFC0}" sibTransId="{3835BA3B-DB6A-4DF9-AED1-E0D5E0070857}"/>
    <dgm:cxn modelId="{8AA963F2-8387-48A5-94E4-2194AB42F7CD}" type="presParOf" srcId="{690DB300-B93C-403C-91A1-251033FA6154}" destId="{FEC5255B-E003-49CE-9FF3-79F141C83DB7}" srcOrd="0" destOrd="0" presId="urn:microsoft.com/office/officeart/2005/8/layout/vList4#3"/>
    <dgm:cxn modelId="{CC6C22E9-742F-4808-BD8C-E887CBCE815E}" type="presParOf" srcId="{FEC5255B-E003-49CE-9FF3-79F141C83DB7}" destId="{90E72619-7766-4817-9DC3-CC985C37DA75}" srcOrd="0" destOrd="0" presId="urn:microsoft.com/office/officeart/2005/8/layout/vList4#3"/>
    <dgm:cxn modelId="{1CF94DBE-0C03-438C-AA0F-EA882561841E}" type="presParOf" srcId="{FEC5255B-E003-49CE-9FF3-79F141C83DB7}" destId="{68524EF0-F804-4B3C-93AF-0607FE20D20F}" srcOrd="1" destOrd="0" presId="urn:microsoft.com/office/officeart/2005/8/layout/vList4#3"/>
    <dgm:cxn modelId="{DA254449-97B4-478F-A8F1-38D9A6BD33E4}" type="presParOf" srcId="{FEC5255B-E003-49CE-9FF3-79F141C83DB7}" destId="{B95BB28D-0B4D-4401-88D4-BDA6F732D856}" srcOrd="2" destOrd="0" presId="urn:microsoft.com/office/officeart/2005/8/layout/vList4#3"/>
    <dgm:cxn modelId="{31C62C5B-9C31-493F-A2F0-905F2F1B0E43}" type="presParOf" srcId="{690DB300-B93C-403C-91A1-251033FA6154}" destId="{8040C9BC-4FF7-416D-994F-BF8568B5DC26}" srcOrd="1" destOrd="0" presId="urn:microsoft.com/office/officeart/2005/8/layout/vList4#3"/>
    <dgm:cxn modelId="{BC1DAC79-130F-43A2-B400-577B386307FE}" type="presParOf" srcId="{690DB300-B93C-403C-91A1-251033FA6154}" destId="{73BFF453-EBFD-4E0F-ABF4-0D886514EB49}" srcOrd="2" destOrd="0" presId="urn:microsoft.com/office/officeart/2005/8/layout/vList4#3"/>
    <dgm:cxn modelId="{0530A33D-FA74-45AF-950A-E6CFD621C28B}" type="presParOf" srcId="{73BFF453-EBFD-4E0F-ABF4-0D886514EB49}" destId="{416BC399-2695-4E32-9AED-650B2BA9B413}" srcOrd="0" destOrd="0" presId="urn:microsoft.com/office/officeart/2005/8/layout/vList4#3"/>
    <dgm:cxn modelId="{31B24E4C-22F2-4F5D-8670-2953394AC368}" type="presParOf" srcId="{73BFF453-EBFD-4E0F-ABF4-0D886514EB49}" destId="{DAA378B4-D618-430B-9A8C-3DE79258B276}" srcOrd="1" destOrd="0" presId="urn:microsoft.com/office/officeart/2005/8/layout/vList4#3"/>
    <dgm:cxn modelId="{7D9B4254-7DAA-4E19-B117-6DAEBBBA18C1}" type="presParOf" srcId="{73BFF453-EBFD-4E0F-ABF4-0D886514EB49}" destId="{E0CF22BD-6CCF-437E-BC1B-FC9BD4499188}" srcOrd="2" destOrd="0" presId="urn:microsoft.com/office/officeart/2005/8/layout/vList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F223E2-C34C-4952-B856-03D70D01DE64}" type="doc">
      <dgm:prSet loTypeId="urn:microsoft.com/office/officeart/2005/8/layout/vList4#4" loCatId="list" qsTypeId="urn:microsoft.com/office/officeart/2005/8/quickstyle/simple1" qsCatId="simple" csTypeId="urn:microsoft.com/office/officeart/2005/8/colors/accent1_2" csCatId="accent1" phldr="1"/>
      <dgm:spPr/>
      <dgm:t>
        <a:bodyPr/>
        <a:lstStyle/>
        <a:p>
          <a:endParaRPr lang="en-GB"/>
        </a:p>
      </dgm:t>
    </dgm:pt>
    <dgm:pt modelId="{A1AD3BF8-7180-4A16-B39C-49FE55D352A0}">
      <dgm:prSet phldrT="[Text]" custT="1"/>
      <dgm:spPr/>
      <dgm:t>
        <a:bodyPr/>
        <a:lstStyle/>
        <a:p>
          <a:pPr rtl="0"/>
          <a:r>
            <a:rPr lang="en-GB" sz="2800" dirty="0" smtClean="0"/>
            <a:t>Article 12: Education, communication, training and public awareness</a:t>
          </a:r>
          <a:endParaRPr lang="en-GB" sz="2800" dirty="0"/>
        </a:p>
      </dgm:t>
    </dgm:pt>
    <dgm:pt modelId="{8A29FA39-5670-42D8-A7AA-C60F742329F7}" type="parTrans" cxnId="{3994C027-F174-4CDA-AB38-0662706B3B89}">
      <dgm:prSet/>
      <dgm:spPr/>
      <dgm:t>
        <a:bodyPr/>
        <a:lstStyle/>
        <a:p>
          <a:endParaRPr lang="en-GB"/>
        </a:p>
      </dgm:t>
    </dgm:pt>
    <dgm:pt modelId="{523EB86B-2055-4987-8E0C-FAE3CF01DB2E}" type="sibTrans" cxnId="{3994C027-F174-4CDA-AB38-0662706B3B89}">
      <dgm:prSet/>
      <dgm:spPr/>
      <dgm:t>
        <a:bodyPr/>
        <a:lstStyle/>
        <a:p>
          <a:endParaRPr lang="en-GB"/>
        </a:p>
      </dgm:t>
    </dgm:pt>
    <dgm:pt modelId="{4F8ADCEE-F052-4BBC-9EE6-C52FEDDE9CF9}">
      <dgm:prSet phldrT="[Text]" custT="1"/>
      <dgm:spPr/>
      <dgm:t>
        <a:bodyPr/>
        <a:lstStyle/>
        <a:p>
          <a:pPr rtl="0"/>
          <a:r>
            <a:rPr lang="en-GB" sz="2400" dirty="0" smtClean="0"/>
            <a:t>TTCF and partners with </a:t>
          </a:r>
          <a:r>
            <a:rPr lang="en-GB" sz="2400" dirty="0" err="1" smtClean="0"/>
            <a:t>MoH</a:t>
          </a:r>
          <a:r>
            <a:rPr lang="en-GB" sz="2400" dirty="0" smtClean="0"/>
            <a:t> and WHO country office have been carrying out intensive education and sensitization campaigns</a:t>
          </a:r>
          <a:endParaRPr lang="en-GB" sz="2400" dirty="0"/>
        </a:p>
      </dgm:t>
    </dgm:pt>
    <dgm:pt modelId="{69777C2D-9B1A-460D-8EBC-8A51BCB4BA7A}" type="parTrans" cxnId="{DECD31F2-8905-41F2-B2A2-6C18BBD49B61}">
      <dgm:prSet/>
      <dgm:spPr/>
      <dgm:t>
        <a:bodyPr/>
        <a:lstStyle/>
        <a:p>
          <a:endParaRPr lang="en-GB"/>
        </a:p>
      </dgm:t>
    </dgm:pt>
    <dgm:pt modelId="{CA450848-B6C2-4814-A67C-6D28DF998FBF}" type="sibTrans" cxnId="{DECD31F2-8905-41F2-B2A2-6C18BBD49B61}">
      <dgm:prSet/>
      <dgm:spPr/>
      <dgm:t>
        <a:bodyPr/>
        <a:lstStyle/>
        <a:p>
          <a:endParaRPr lang="en-GB"/>
        </a:p>
      </dgm:t>
    </dgm:pt>
    <dgm:pt modelId="{CE97D2DF-93EA-4506-BC8B-C8EC3342C90A}">
      <dgm:prSet phldrT="[Text]" custT="1"/>
      <dgm:spPr/>
      <dgm:t>
        <a:bodyPr/>
        <a:lstStyle/>
        <a:p>
          <a:pPr rtl="0"/>
          <a:r>
            <a:rPr lang="en-GB" sz="2800" dirty="0" smtClean="0"/>
            <a:t>Article 13: Tobacco advertising, promotion and sponsorship</a:t>
          </a:r>
          <a:endParaRPr lang="en-GB" sz="2800" dirty="0"/>
        </a:p>
      </dgm:t>
    </dgm:pt>
    <dgm:pt modelId="{58983A68-E848-4CA1-AA34-D6E1D62D304A}" type="parTrans" cxnId="{E3FD7515-D999-400E-B701-1EADEA4843F2}">
      <dgm:prSet/>
      <dgm:spPr/>
      <dgm:t>
        <a:bodyPr/>
        <a:lstStyle/>
        <a:p>
          <a:endParaRPr lang="en-GB"/>
        </a:p>
      </dgm:t>
    </dgm:pt>
    <dgm:pt modelId="{836E9EB4-C4C3-4850-B152-793EC0881128}" type="sibTrans" cxnId="{E3FD7515-D999-400E-B701-1EADEA4843F2}">
      <dgm:prSet/>
      <dgm:spPr/>
      <dgm:t>
        <a:bodyPr/>
        <a:lstStyle/>
        <a:p>
          <a:endParaRPr lang="en-GB"/>
        </a:p>
      </dgm:t>
    </dgm:pt>
    <dgm:pt modelId="{45BD1799-5CC9-42F5-B7F3-8541B5BB7CEB}">
      <dgm:prSet phldrT="[Text]" custT="1"/>
      <dgm:spPr/>
      <dgm:t>
        <a:bodyPr/>
        <a:lstStyle/>
        <a:p>
          <a:pPr rtl="0"/>
          <a:r>
            <a:rPr lang="en-GB" sz="2400" dirty="0" smtClean="0"/>
            <a:t>Results indicates TI has stepped up its advertising activities, outdoor, at points of sale (POS) and brand stretching and promotion and sponsorship campaigns in an effort to counter increasing TC advocacy campaigns</a:t>
          </a:r>
          <a:endParaRPr lang="en-GB" sz="2400" dirty="0"/>
        </a:p>
      </dgm:t>
    </dgm:pt>
    <dgm:pt modelId="{50A2A7FF-D971-42E6-A41C-B7E6448D66F9}" type="parTrans" cxnId="{1C44E934-87E5-493E-B3BC-D0CA170A4B1D}">
      <dgm:prSet/>
      <dgm:spPr/>
      <dgm:t>
        <a:bodyPr/>
        <a:lstStyle/>
        <a:p>
          <a:endParaRPr lang="en-GB"/>
        </a:p>
      </dgm:t>
    </dgm:pt>
    <dgm:pt modelId="{598DD787-4138-4910-97D1-C9B68D805D54}" type="sibTrans" cxnId="{1C44E934-87E5-493E-B3BC-D0CA170A4B1D}">
      <dgm:prSet/>
      <dgm:spPr/>
      <dgm:t>
        <a:bodyPr/>
        <a:lstStyle/>
        <a:p>
          <a:endParaRPr lang="en-GB"/>
        </a:p>
      </dgm:t>
    </dgm:pt>
    <dgm:pt modelId="{E5DDD02C-EC62-4F33-B9EC-C237F88DCB57}">
      <dgm:prSet phldrT="[Text]" custT="1"/>
      <dgm:spPr/>
      <dgm:t>
        <a:bodyPr/>
        <a:lstStyle/>
        <a:p>
          <a:pPr rtl="0"/>
          <a:r>
            <a:rPr lang="en-GB" sz="2400" dirty="0" smtClean="0"/>
            <a:t>Art 12 – Sensitisation</a:t>
          </a:r>
          <a:r>
            <a:rPr lang="en-GB" sz="2400" baseline="0" dirty="0" smtClean="0"/>
            <a:t> seminar for Champion MPs on NCDs (60 in total) by TTCF</a:t>
          </a:r>
          <a:endParaRPr lang="en-GB" sz="2400" dirty="0"/>
        </a:p>
      </dgm:t>
    </dgm:pt>
    <dgm:pt modelId="{9F1470E3-568C-4822-934F-DB1304C57A16}" type="parTrans" cxnId="{30B4A932-999B-4BF3-841A-D98B71AD80D9}">
      <dgm:prSet/>
      <dgm:spPr/>
    </dgm:pt>
    <dgm:pt modelId="{4A589EE5-A391-44EA-B69E-492BBD81412E}" type="sibTrans" cxnId="{30B4A932-999B-4BF3-841A-D98B71AD80D9}">
      <dgm:prSet/>
      <dgm:spPr/>
    </dgm:pt>
    <dgm:pt modelId="{2397480C-B4F9-4A0B-BFBF-DB9F2F667B57}" type="pres">
      <dgm:prSet presAssocID="{BDF223E2-C34C-4952-B856-03D70D01DE64}" presName="linear" presStyleCnt="0">
        <dgm:presLayoutVars>
          <dgm:dir/>
          <dgm:resizeHandles val="exact"/>
        </dgm:presLayoutVars>
      </dgm:prSet>
      <dgm:spPr/>
      <dgm:t>
        <a:bodyPr/>
        <a:lstStyle/>
        <a:p>
          <a:endParaRPr lang="en-GB"/>
        </a:p>
      </dgm:t>
    </dgm:pt>
    <dgm:pt modelId="{16D74468-3191-4233-A545-ACA8F3BE532E}" type="pres">
      <dgm:prSet presAssocID="{A1AD3BF8-7180-4A16-B39C-49FE55D352A0}" presName="comp" presStyleCnt="0"/>
      <dgm:spPr/>
    </dgm:pt>
    <dgm:pt modelId="{B7A283D6-6FAB-433C-A3DC-9F7C55842AFA}" type="pres">
      <dgm:prSet presAssocID="{A1AD3BF8-7180-4A16-B39C-49FE55D352A0}" presName="box" presStyleLbl="node1" presStyleIdx="0" presStyleCnt="2" custLinFactNeighborX="585" custLinFactNeighborY="869"/>
      <dgm:spPr/>
      <dgm:t>
        <a:bodyPr/>
        <a:lstStyle/>
        <a:p>
          <a:endParaRPr lang="en-GB"/>
        </a:p>
      </dgm:t>
    </dgm:pt>
    <dgm:pt modelId="{1E21801D-7CA6-4EDC-BC9B-84D3264A69C9}" type="pres">
      <dgm:prSet presAssocID="{A1AD3BF8-7180-4A16-B39C-49FE55D352A0}" presName="img" presStyleLbl="fgImgPlace1" presStyleIdx="0" presStyleCnt="2"/>
      <dgm:spPr>
        <a:blipFill rotWithShape="0">
          <a:blip xmlns:r="http://schemas.openxmlformats.org/officeDocument/2006/relationships" r:embed="rId1"/>
          <a:stretch>
            <a:fillRect/>
          </a:stretch>
        </a:blipFill>
      </dgm:spPr>
      <dgm:t>
        <a:bodyPr/>
        <a:lstStyle/>
        <a:p>
          <a:endParaRPr lang="en-GB"/>
        </a:p>
      </dgm:t>
    </dgm:pt>
    <dgm:pt modelId="{83FAF84F-E342-4E30-8634-7F96D21D558A}" type="pres">
      <dgm:prSet presAssocID="{A1AD3BF8-7180-4A16-B39C-49FE55D352A0}" presName="text" presStyleLbl="node1" presStyleIdx="0" presStyleCnt="2">
        <dgm:presLayoutVars>
          <dgm:bulletEnabled val="1"/>
        </dgm:presLayoutVars>
      </dgm:prSet>
      <dgm:spPr/>
      <dgm:t>
        <a:bodyPr/>
        <a:lstStyle/>
        <a:p>
          <a:endParaRPr lang="en-GB"/>
        </a:p>
      </dgm:t>
    </dgm:pt>
    <dgm:pt modelId="{0034B7AE-160A-40B1-A418-0721D203A27E}" type="pres">
      <dgm:prSet presAssocID="{523EB86B-2055-4987-8E0C-FAE3CF01DB2E}" presName="spacer" presStyleCnt="0"/>
      <dgm:spPr/>
    </dgm:pt>
    <dgm:pt modelId="{5B1D14D0-F64C-4ADC-8B3A-0E09EBE91BB4}" type="pres">
      <dgm:prSet presAssocID="{CE97D2DF-93EA-4506-BC8B-C8EC3342C90A}" presName="comp" presStyleCnt="0"/>
      <dgm:spPr/>
    </dgm:pt>
    <dgm:pt modelId="{0C954AA8-C4FB-4A98-8DA4-AB94BD8D741E}" type="pres">
      <dgm:prSet presAssocID="{CE97D2DF-93EA-4506-BC8B-C8EC3342C90A}" presName="box" presStyleLbl="node1" presStyleIdx="1" presStyleCnt="2" custScaleY="108756"/>
      <dgm:spPr/>
      <dgm:t>
        <a:bodyPr/>
        <a:lstStyle/>
        <a:p>
          <a:endParaRPr lang="en-GB"/>
        </a:p>
      </dgm:t>
    </dgm:pt>
    <dgm:pt modelId="{6C851099-E10B-4C88-949D-CCDCF86483FB}" type="pres">
      <dgm:prSet presAssocID="{CE97D2DF-93EA-4506-BC8B-C8EC3342C90A}" presName="img" presStyleLbl="fgImgPlace1" presStyleIdx="1" presStyleCnt="2"/>
      <dgm:spPr>
        <a:blipFill rotWithShape="0">
          <a:blip xmlns:r="http://schemas.openxmlformats.org/officeDocument/2006/relationships" r:embed="rId2"/>
          <a:stretch>
            <a:fillRect/>
          </a:stretch>
        </a:blipFill>
      </dgm:spPr>
      <dgm:t>
        <a:bodyPr/>
        <a:lstStyle/>
        <a:p>
          <a:endParaRPr lang="en-US"/>
        </a:p>
      </dgm:t>
    </dgm:pt>
    <dgm:pt modelId="{1ABEFEE0-A8F3-451A-BBF0-660E755D8850}" type="pres">
      <dgm:prSet presAssocID="{CE97D2DF-93EA-4506-BC8B-C8EC3342C90A}" presName="text" presStyleLbl="node1" presStyleIdx="1" presStyleCnt="2">
        <dgm:presLayoutVars>
          <dgm:bulletEnabled val="1"/>
        </dgm:presLayoutVars>
      </dgm:prSet>
      <dgm:spPr/>
      <dgm:t>
        <a:bodyPr/>
        <a:lstStyle/>
        <a:p>
          <a:endParaRPr lang="en-GB"/>
        </a:p>
      </dgm:t>
    </dgm:pt>
  </dgm:ptLst>
  <dgm:cxnLst>
    <dgm:cxn modelId="{8FEC1B2B-2D26-4821-A14E-ADFC9A3AA817}" type="presOf" srcId="{E5DDD02C-EC62-4F33-B9EC-C237F88DCB57}" destId="{B7A283D6-6FAB-433C-A3DC-9F7C55842AFA}" srcOrd="0" destOrd="2" presId="urn:microsoft.com/office/officeart/2005/8/layout/vList4#4"/>
    <dgm:cxn modelId="{47296661-06EB-46FC-BB8F-9B7601F65F06}" type="presOf" srcId="{A1AD3BF8-7180-4A16-B39C-49FE55D352A0}" destId="{B7A283D6-6FAB-433C-A3DC-9F7C55842AFA}" srcOrd="0" destOrd="0" presId="urn:microsoft.com/office/officeart/2005/8/layout/vList4#4"/>
    <dgm:cxn modelId="{30B4A932-999B-4BF3-841A-D98B71AD80D9}" srcId="{A1AD3BF8-7180-4A16-B39C-49FE55D352A0}" destId="{E5DDD02C-EC62-4F33-B9EC-C237F88DCB57}" srcOrd="1" destOrd="0" parTransId="{9F1470E3-568C-4822-934F-DB1304C57A16}" sibTransId="{4A589EE5-A391-44EA-B69E-492BBD81412E}"/>
    <dgm:cxn modelId="{DECD31F2-8905-41F2-B2A2-6C18BBD49B61}" srcId="{A1AD3BF8-7180-4A16-B39C-49FE55D352A0}" destId="{4F8ADCEE-F052-4BBC-9EE6-C52FEDDE9CF9}" srcOrd="0" destOrd="0" parTransId="{69777C2D-9B1A-460D-8EBC-8A51BCB4BA7A}" sibTransId="{CA450848-B6C2-4814-A67C-6D28DF998FBF}"/>
    <dgm:cxn modelId="{3994C027-F174-4CDA-AB38-0662706B3B89}" srcId="{BDF223E2-C34C-4952-B856-03D70D01DE64}" destId="{A1AD3BF8-7180-4A16-B39C-49FE55D352A0}" srcOrd="0" destOrd="0" parTransId="{8A29FA39-5670-42D8-A7AA-C60F742329F7}" sibTransId="{523EB86B-2055-4987-8E0C-FAE3CF01DB2E}"/>
    <dgm:cxn modelId="{E82D229F-0298-47F9-A9C9-604C85CD184C}" type="presOf" srcId="{45BD1799-5CC9-42F5-B7F3-8541B5BB7CEB}" destId="{0C954AA8-C4FB-4A98-8DA4-AB94BD8D741E}" srcOrd="0" destOrd="1" presId="urn:microsoft.com/office/officeart/2005/8/layout/vList4#4"/>
    <dgm:cxn modelId="{3FD750C7-F440-4FCE-AD83-C47916F0A316}" type="presOf" srcId="{CE97D2DF-93EA-4506-BC8B-C8EC3342C90A}" destId="{0C954AA8-C4FB-4A98-8DA4-AB94BD8D741E}" srcOrd="0" destOrd="0" presId="urn:microsoft.com/office/officeart/2005/8/layout/vList4#4"/>
    <dgm:cxn modelId="{882A1A23-B2FF-49AF-9DCF-A624DA7E2911}" type="presOf" srcId="{A1AD3BF8-7180-4A16-B39C-49FE55D352A0}" destId="{83FAF84F-E342-4E30-8634-7F96D21D558A}" srcOrd="1" destOrd="0" presId="urn:microsoft.com/office/officeart/2005/8/layout/vList4#4"/>
    <dgm:cxn modelId="{13B4D601-4CDA-42E1-A8C2-9E3DAE8B9381}" type="presOf" srcId="{45BD1799-5CC9-42F5-B7F3-8541B5BB7CEB}" destId="{1ABEFEE0-A8F3-451A-BBF0-660E755D8850}" srcOrd="1" destOrd="1" presId="urn:microsoft.com/office/officeart/2005/8/layout/vList4#4"/>
    <dgm:cxn modelId="{62CEF4CB-A96F-4BD8-B54B-5426936F4426}" type="presOf" srcId="{CE97D2DF-93EA-4506-BC8B-C8EC3342C90A}" destId="{1ABEFEE0-A8F3-451A-BBF0-660E755D8850}" srcOrd="1" destOrd="0" presId="urn:microsoft.com/office/officeart/2005/8/layout/vList4#4"/>
    <dgm:cxn modelId="{CF411A2A-637D-4F56-985F-E8851E536BD1}" type="presOf" srcId="{4F8ADCEE-F052-4BBC-9EE6-C52FEDDE9CF9}" destId="{83FAF84F-E342-4E30-8634-7F96D21D558A}" srcOrd="1" destOrd="1" presId="urn:microsoft.com/office/officeart/2005/8/layout/vList4#4"/>
    <dgm:cxn modelId="{E3FD7515-D999-400E-B701-1EADEA4843F2}" srcId="{BDF223E2-C34C-4952-B856-03D70D01DE64}" destId="{CE97D2DF-93EA-4506-BC8B-C8EC3342C90A}" srcOrd="1" destOrd="0" parTransId="{58983A68-E848-4CA1-AA34-D6E1D62D304A}" sibTransId="{836E9EB4-C4C3-4850-B152-793EC0881128}"/>
    <dgm:cxn modelId="{9BB5AD12-630A-4F86-A37A-E0E4941770D4}" type="presOf" srcId="{E5DDD02C-EC62-4F33-B9EC-C237F88DCB57}" destId="{83FAF84F-E342-4E30-8634-7F96D21D558A}" srcOrd="1" destOrd="2" presId="urn:microsoft.com/office/officeart/2005/8/layout/vList4#4"/>
    <dgm:cxn modelId="{1C44E934-87E5-493E-B3BC-D0CA170A4B1D}" srcId="{CE97D2DF-93EA-4506-BC8B-C8EC3342C90A}" destId="{45BD1799-5CC9-42F5-B7F3-8541B5BB7CEB}" srcOrd="0" destOrd="0" parTransId="{50A2A7FF-D971-42E6-A41C-B7E6448D66F9}" sibTransId="{598DD787-4138-4910-97D1-C9B68D805D54}"/>
    <dgm:cxn modelId="{2659F4AA-57EF-4B3D-AE75-A69A5B287A34}" type="presOf" srcId="{BDF223E2-C34C-4952-B856-03D70D01DE64}" destId="{2397480C-B4F9-4A0B-BFBF-DB9F2F667B57}" srcOrd="0" destOrd="0" presId="urn:microsoft.com/office/officeart/2005/8/layout/vList4#4"/>
    <dgm:cxn modelId="{1A75CB8B-93EA-4831-96C8-314D6861329D}" type="presOf" srcId="{4F8ADCEE-F052-4BBC-9EE6-C52FEDDE9CF9}" destId="{B7A283D6-6FAB-433C-A3DC-9F7C55842AFA}" srcOrd="0" destOrd="1" presId="urn:microsoft.com/office/officeart/2005/8/layout/vList4#4"/>
    <dgm:cxn modelId="{1C453584-7291-415E-812E-26A6CAD1F698}" type="presParOf" srcId="{2397480C-B4F9-4A0B-BFBF-DB9F2F667B57}" destId="{16D74468-3191-4233-A545-ACA8F3BE532E}" srcOrd="0" destOrd="0" presId="urn:microsoft.com/office/officeart/2005/8/layout/vList4#4"/>
    <dgm:cxn modelId="{32F00EA3-A133-4DC8-8127-6D65ED88550E}" type="presParOf" srcId="{16D74468-3191-4233-A545-ACA8F3BE532E}" destId="{B7A283D6-6FAB-433C-A3DC-9F7C55842AFA}" srcOrd="0" destOrd="0" presId="urn:microsoft.com/office/officeart/2005/8/layout/vList4#4"/>
    <dgm:cxn modelId="{728736DE-D194-4A6E-8519-8514B6B784A3}" type="presParOf" srcId="{16D74468-3191-4233-A545-ACA8F3BE532E}" destId="{1E21801D-7CA6-4EDC-BC9B-84D3264A69C9}" srcOrd="1" destOrd="0" presId="urn:microsoft.com/office/officeart/2005/8/layout/vList4#4"/>
    <dgm:cxn modelId="{42DA2A73-4654-41FA-A8AE-ABDA6D48E5D0}" type="presParOf" srcId="{16D74468-3191-4233-A545-ACA8F3BE532E}" destId="{83FAF84F-E342-4E30-8634-7F96D21D558A}" srcOrd="2" destOrd="0" presId="urn:microsoft.com/office/officeart/2005/8/layout/vList4#4"/>
    <dgm:cxn modelId="{B6965B6A-56AE-4054-A556-EE8008BBDE8E}" type="presParOf" srcId="{2397480C-B4F9-4A0B-BFBF-DB9F2F667B57}" destId="{0034B7AE-160A-40B1-A418-0721D203A27E}" srcOrd="1" destOrd="0" presId="urn:microsoft.com/office/officeart/2005/8/layout/vList4#4"/>
    <dgm:cxn modelId="{E18DCFA5-CC5B-463F-9913-A2C8AE5D550C}" type="presParOf" srcId="{2397480C-B4F9-4A0B-BFBF-DB9F2F667B57}" destId="{5B1D14D0-F64C-4ADC-8B3A-0E09EBE91BB4}" srcOrd="2" destOrd="0" presId="urn:microsoft.com/office/officeart/2005/8/layout/vList4#4"/>
    <dgm:cxn modelId="{DA49160C-8244-4EFB-936F-A4635DFF7162}" type="presParOf" srcId="{5B1D14D0-F64C-4ADC-8B3A-0E09EBE91BB4}" destId="{0C954AA8-C4FB-4A98-8DA4-AB94BD8D741E}" srcOrd="0" destOrd="0" presId="urn:microsoft.com/office/officeart/2005/8/layout/vList4#4"/>
    <dgm:cxn modelId="{BEF700EA-0865-498C-887A-C8E23314B860}" type="presParOf" srcId="{5B1D14D0-F64C-4ADC-8B3A-0E09EBE91BB4}" destId="{6C851099-E10B-4C88-949D-CCDCF86483FB}" srcOrd="1" destOrd="0" presId="urn:microsoft.com/office/officeart/2005/8/layout/vList4#4"/>
    <dgm:cxn modelId="{9B498385-6CED-4581-A9AB-ED66F0ECBE72}" type="presParOf" srcId="{5B1D14D0-F64C-4ADC-8B3A-0E09EBE91BB4}" destId="{1ABEFEE0-A8F3-451A-BBF0-660E755D8850}"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8A39A7-BB70-4303-98FA-C4292C06A74C}" type="doc">
      <dgm:prSet loTypeId="urn:microsoft.com/office/officeart/2005/8/layout/vList4#5" loCatId="list" qsTypeId="urn:microsoft.com/office/officeart/2005/8/quickstyle/simple1" qsCatId="simple" csTypeId="urn:microsoft.com/office/officeart/2005/8/colors/accent1_2" csCatId="accent1" phldr="1"/>
      <dgm:spPr/>
      <dgm:t>
        <a:bodyPr/>
        <a:lstStyle/>
        <a:p>
          <a:endParaRPr lang="en-GB"/>
        </a:p>
      </dgm:t>
    </dgm:pt>
    <dgm:pt modelId="{68CE8B57-F9D4-41A8-9E91-6AACF9F5F63F}">
      <dgm:prSet phldrT="[Text]" custT="1"/>
      <dgm:spPr/>
      <dgm:t>
        <a:bodyPr/>
        <a:lstStyle/>
        <a:p>
          <a:pPr rtl="0"/>
          <a:r>
            <a:rPr lang="en-GB" sz="2800" dirty="0" smtClean="0"/>
            <a:t>Article 17 &amp; 18: Provision of support for economically viable alternative activities and protection of the environment and health persons</a:t>
          </a:r>
          <a:endParaRPr lang="en-GB" sz="2800" dirty="0"/>
        </a:p>
      </dgm:t>
    </dgm:pt>
    <dgm:pt modelId="{CCBF5886-F41D-409A-9D57-FC83D30E786F}" type="parTrans" cxnId="{42A85821-EBD0-490F-870D-734DE997C6BE}">
      <dgm:prSet/>
      <dgm:spPr/>
      <dgm:t>
        <a:bodyPr/>
        <a:lstStyle/>
        <a:p>
          <a:endParaRPr lang="en-GB"/>
        </a:p>
      </dgm:t>
    </dgm:pt>
    <dgm:pt modelId="{65432F4C-26AE-47CF-93C8-9583376D3C36}" type="sibTrans" cxnId="{42A85821-EBD0-490F-870D-734DE997C6BE}">
      <dgm:prSet/>
      <dgm:spPr/>
      <dgm:t>
        <a:bodyPr/>
        <a:lstStyle/>
        <a:p>
          <a:endParaRPr lang="en-GB"/>
        </a:p>
      </dgm:t>
    </dgm:pt>
    <dgm:pt modelId="{149DA024-2D1D-497F-9051-DA777DC35793}">
      <dgm:prSet phldrT="[Text]" custT="1"/>
      <dgm:spPr/>
      <dgm:t>
        <a:bodyPr/>
        <a:lstStyle/>
        <a:p>
          <a:pPr rtl="0"/>
          <a:r>
            <a:rPr lang="en-GB" sz="2200" dirty="0" smtClean="0"/>
            <a:t>June 2017, FCTC held a meeting on the Implementation of Articles 17 &amp; 18 at Dar-</a:t>
          </a:r>
          <a:r>
            <a:rPr lang="en-GB" sz="2200" dirty="0" err="1" smtClean="0"/>
            <a:t>es</a:t>
          </a:r>
          <a:r>
            <a:rPr lang="en-GB" sz="2200" dirty="0" smtClean="0"/>
            <a:t>-Salaam, Tanzania, emphasized safeguarding farmers and the environment.</a:t>
          </a:r>
          <a:endParaRPr lang="en-GB" sz="2200" dirty="0"/>
        </a:p>
      </dgm:t>
    </dgm:pt>
    <dgm:pt modelId="{0DD6C73D-AC14-46AA-9355-79CC5AE60ECD}" type="parTrans" cxnId="{5F201F09-D142-4A34-8E84-7A6949C8B417}">
      <dgm:prSet/>
      <dgm:spPr/>
      <dgm:t>
        <a:bodyPr/>
        <a:lstStyle/>
        <a:p>
          <a:endParaRPr lang="en-GB"/>
        </a:p>
      </dgm:t>
    </dgm:pt>
    <dgm:pt modelId="{C6830400-B83A-4920-8291-D0AC0E45AFEA}" type="sibTrans" cxnId="{5F201F09-D142-4A34-8E84-7A6949C8B417}">
      <dgm:prSet/>
      <dgm:spPr/>
      <dgm:t>
        <a:bodyPr/>
        <a:lstStyle/>
        <a:p>
          <a:endParaRPr lang="en-GB"/>
        </a:p>
      </dgm:t>
    </dgm:pt>
    <dgm:pt modelId="{EC47054C-E8C2-44AE-A616-3408B490DCF3}">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GB" sz="2800" dirty="0" smtClean="0"/>
        </a:p>
        <a:p>
          <a:pPr marL="0" marR="0" indent="0" defTabSz="914400" eaLnBrk="1" fontAlgn="auto" latinLnBrk="0" hangingPunct="1">
            <a:lnSpc>
              <a:spcPct val="100000"/>
            </a:lnSpc>
            <a:spcBef>
              <a:spcPts val="0"/>
            </a:spcBef>
            <a:spcAft>
              <a:spcPts val="0"/>
            </a:spcAft>
            <a:buClrTx/>
            <a:buSzTx/>
            <a:buFontTx/>
            <a:buNone/>
            <a:tabLst/>
            <a:defRPr/>
          </a:pPr>
          <a:endParaRPr lang="en-GB" sz="2800" dirty="0" smtClean="0"/>
        </a:p>
        <a:p>
          <a:pPr marL="0" marR="0" indent="0" defTabSz="914400" eaLnBrk="1" fontAlgn="auto" latinLnBrk="0" hangingPunct="1">
            <a:lnSpc>
              <a:spcPct val="100000"/>
            </a:lnSpc>
            <a:spcBef>
              <a:spcPts val="0"/>
            </a:spcBef>
            <a:spcAft>
              <a:spcPts val="0"/>
            </a:spcAft>
            <a:buClrTx/>
            <a:buSzTx/>
            <a:buFontTx/>
            <a:buNone/>
            <a:tabLst/>
            <a:defRPr/>
          </a:pPr>
          <a:endParaRPr lang="en-GB" sz="2800" dirty="0" smtClean="0"/>
        </a:p>
        <a:p>
          <a:pPr marL="0" marR="0" indent="0" defTabSz="914400" eaLnBrk="1" fontAlgn="auto" latinLnBrk="0" hangingPunct="1">
            <a:lnSpc>
              <a:spcPct val="100000"/>
            </a:lnSpc>
            <a:spcBef>
              <a:spcPts val="0"/>
            </a:spcBef>
            <a:spcAft>
              <a:spcPts val="0"/>
            </a:spcAft>
            <a:buClrTx/>
            <a:buSzTx/>
            <a:buFontTx/>
            <a:buNone/>
            <a:tabLst/>
            <a:defRPr/>
          </a:pPr>
          <a:endParaRPr lang="en-GB" sz="2800" dirty="0" smtClean="0"/>
        </a:p>
        <a:p>
          <a:pPr marL="0" marR="0" indent="0" defTabSz="914400" eaLnBrk="1" fontAlgn="auto" latinLnBrk="0" hangingPunct="1">
            <a:lnSpc>
              <a:spcPct val="100000"/>
            </a:lnSpc>
            <a:spcBef>
              <a:spcPts val="0"/>
            </a:spcBef>
            <a:spcAft>
              <a:spcPts val="0"/>
            </a:spcAft>
            <a:buClrTx/>
            <a:buSzTx/>
            <a:buFontTx/>
            <a:buNone/>
            <a:tabLst/>
            <a:defRPr/>
          </a:pPr>
          <a:r>
            <a:rPr lang="en-GB" sz="2800" dirty="0" smtClean="0"/>
            <a:t>The articles with the lowest implementation rates continue to be:</a:t>
          </a:r>
        </a:p>
        <a:p>
          <a:pPr marL="0" marR="0" indent="0" defTabSz="914400" eaLnBrk="1" fontAlgn="auto" latinLnBrk="0" hangingPunct="1">
            <a:lnSpc>
              <a:spcPct val="100000"/>
            </a:lnSpc>
            <a:spcBef>
              <a:spcPts val="0"/>
            </a:spcBef>
            <a:spcAft>
              <a:spcPts val="0"/>
            </a:spcAft>
            <a:buClrTx/>
            <a:buSzTx/>
            <a:buFontTx/>
            <a:buNone/>
            <a:tabLst/>
            <a:defRPr/>
          </a:pPr>
          <a:r>
            <a:rPr lang="en-GB" sz="2400" dirty="0" smtClean="0"/>
            <a:t>	Article 18 (Protection of the environment and the health of 	persons) </a:t>
          </a:r>
        </a:p>
        <a:p>
          <a:pPr marL="0" marR="0" indent="0" defTabSz="914400" eaLnBrk="1" fontAlgn="auto" latinLnBrk="0" hangingPunct="1">
            <a:lnSpc>
              <a:spcPct val="100000"/>
            </a:lnSpc>
            <a:spcBef>
              <a:spcPts val="0"/>
            </a:spcBef>
            <a:spcAft>
              <a:spcPts val="0"/>
            </a:spcAft>
            <a:buClrTx/>
            <a:buSzTx/>
            <a:buFontTx/>
            <a:buNone/>
            <a:tabLst/>
            <a:defRPr/>
          </a:pPr>
          <a:r>
            <a:rPr lang="en-GB" sz="2400" dirty="0" smtClean="0"/>
            <a:t>	Article 19 (Liability) </a:t>
          </a:r>
        </a:p>
        <a:p>
          <a:pPr marL="0" marR="0" indent="0" defTabSz="914400" eaLnBrk="1" fontAlgn="auto" latinLnBrk="0" hangingPunct="1">
            <a:lnSpc>
              <a:spcPct val="100000"/>
            </a:lnSpc>
            <a:spcBef>
              <a:spcPts val="0"/>
            </a:spcBef>
            <a:spcAft>
              <a:spcPts val="0"/>
            </a:spcAft>
            <a:buClrTx/>
            <a:buSzTx/>
            <a:buFontTx/>
            <a:buNone/>
            <a:tabLst/>
            <a:defRPr/>
          </a:pPr>
          <a:r>
            <a:rPr lang="en-GB" sz="2400" dirty="0" smtClean="0"/>
            <a:t>	Article 17 (Provision of support for economically viable 	alternative activities).</a:t>
          </a:r>
          <a:endParaRPr lang="en-GB" sz="2800" dirty="0" smtClean="0"/>
        </a:p>
        <a:p>
          <a:pPr marL="0" marR="0" indent="0" defTabSz="914400" eaLnBrk="1" fontAlgn="auto" latinLnBrk="0" hangingPunct="1">
            <a:lnSpc>
              <a:spcPct val="100000"/>
            </a:lnSpc>
            <a:spcBef>
              <a:spcPts val="0"/>
            </a:spcBef>
            <a:spcAft>
              <a:spcPts val="0"/>
            </a:spcAft>
            <a:buClrTx/>
            <a:buSzTx/>
            <a:buFontTx/>
            <a:buNone/>
            <a:tabLst/>
            <a:defRPr/>
          </a:pPr>
          <a:endParaRPr lang="en-GB" sz="2800" dirty="0" smtClean="0"/>
        </a:p>
        <a:p>
          <a:pPr marL="0" marR="0" indent="0" defTabSz="914400" eaLnBrk="1" fontAlgn="auto" latinLnBrk="0" hangingPunct="1">
            <a:lnSpc>
              <a:spcPct val="100000"/>
            </a:lnSpc>
            <a:spcBef>
              <a:spcPts val="0"/>
            </a:spcBef>
            <a:spcAft>
              <a:spcPts val="0"/>
            </a:spcAft>
            <a:buClrTx/>
            <a:buSzTx/>
            <a:buFontTx/>
            <a:buNone/>
            <a:tabLst/>
            <a:defRPr/>
          </a:pPr>
          <a:endParaRPr lang="en-GB" sz="2800" dirty="0" smtClean="0"/>
        </a:p>
        <a:p>
          <a:pPr marL="0" marR="0" indent="0" defTabSz="914400" eaLnBrk="1" fontAlgn="auto" latinLnBrk="0" hangingPunct="1">
            <a:lnSpc>
              <a:spcPct val="100000"/>
            </a:lnSpc>
            <a:spcBef>
              <a:spcPts val="0"/>
            </a:spcBef>
            <a:spcAft>
              <a:spcPts val="0"/>
            </a:spcAft>
            <a:buClrTx/>
            <a:buSzTx/>
            <a:buFontTx/>
            <a:buNone/>
            <a:tabLst/>
            <a:defRPr/>
          </a:pPr>
          <a:endParaRPr lang="en-GB" sz="2800" dirty="0" smtClean="0"/>
        </a:p>
        <a:p>
          <a:pPr defTabSz="1244600">
            <a:lnSpc>
              <a:spcPct val="90000"/>
            </a:lnSpc>
            <a:spcBef>
              <a:spcPct val="0"/>
            </a:spcBef>
            <a:spcAft>
              <a:spcPct val="35000"/>
            </a:spcAft>
          </a:pPr>
          <a:endParaRPr lang="en-GB" sz="2800" dirty="0" smtClean="0"/>
        </a:p>
      </dgm:t>
    </dgm:pt>
    <dgm:pt modelId="{7A22B9A2-4FE1-47BF-9FC1-45528E060AA7}" type="parTrans" cxnId="{8288A4A7-09FE-429A-81F3-B300EC50DD8E}">
      <dgm:prSet/>
      <dgm:spPr/>
      <dgm:t>
        <a:bodyPr/>
        <a:lstStyle/>
        <a:p>
          <a:endParaRPr lang="en-GB"/>
        </a:p>
      </dgm:t>
    </dgm:pt>
    <dgm:pt modelId="{684EAF27-3716-4634-AAD6-D1DB3FB94F27}" type="sibTrans" cxnId="{8288A4A7-09FE-429A-81F3-B300EC50DD8E}">
      <dgm:prSet/>
      <dgm:spPr/>
      <dgm:t>
        <a:bodyPr/>
        <a:lstStyle/>
        <a:p>
          <a:endParaRPr lang="en-GB"/>
        </a:p>
      </dgm:t>
    </dgm:pt>
    <dgm:pt modelId="{3904C521-4352-42DF-BC6F-E208FE00328A}">
      <dgm:prSet custT="1"/>
      <dgm:spPr/>
      <dgm:t>
        <a:bodyPr/>
        <a:lstStyle/>
        <a:p>
          <a:pPr rtl="0"/>
          <a:r>
            <a:rPr lang="en-GB" sz="2200" dirty="0" smtClean="0"/>
            <a:t>Survey showed that more than </a:t>
          </a:r>
          <a:r>
            <a:rPr lang="en-GB" sz="2200" dirty="0" smtClean="0"/>
            <a:t>90</a:t>
          </a:r>
          <a:r>
            <a:rPr lang="en-GB" sz="2200" dirty="0" smtClean="0"/>
            <a:t>% of tobacco farmers </a:t>
          </a:r>
          <a:r>
            <a:rPr lang="en-GB" sz="2200" dirty="0" smtClean="0"/>
            <a:t>in Ruvuma shifted to </a:t>
          </a:r>
          <a:r>
            <a:rPr lang="en-GB" sz="2200" dirty="0" smtClean="0"/>
            <a:t>alternative crops</a:t>
          </a:r>
          <a:endParaRPr lang="en-GB" sz="2200" dirty="0"/>
        </a:p>
      </dgm:t>
    </dgm:pt>
    <dgm:pt modelId="{AD8FA893-AE95-453C-8589-1BBB8142780C}" type="parTrans" cxnId="{584EAB7E-0443-495E-B8E4-EF5F63EE6466}">
      <dgm:prSet/>
      <dgm:spPr/>
      <dgm:t>
        <a:bodyPr/>
        <a:lstStyle/>
        <a:p>
          <a:endParaRPr lang="en-GB"/>
        </a:p>
      </dgm:t>
    </dgm:pt>
    <dgm:pt modelId="{EF05B2DE-ED25-4062-8E96-043ED2788E1E}" type="sibTrans" cxnId="{584EAB7E-0443-495E-B8E4-EF5F63EE6466}">
      <dgm:prSet/>
      <dgm:spPr/>
      <dgm:t>
        <a:bodyPr/>
        <a:lstStyle/>
        <a:p>
          <a:endParaRPr lang="en-GB"/>
        </a:p>
      </dgm:t>
    </dgm:pt>
    <dgm:pt modelId="{690DB300-B93C-403C-91A1-251033FA6154}" type="pres">
      <dgm:prSet presAssocID="{EC8A39A7-BB70-4303-98FA-C4292C06A74C}" presName="linear" presStyleCnt="0">
        <dgm:presLayoutVars>
          <dgm:dir/>
          <dgm:resizeHandles val="exact"/>
        </dgm:presLayoutVars>
      </dgm:prSet>
      <dgm:spPr/>
      <dgm:t>
        <a:bodyPr/>
        <a:lstStyle/>
        <a:p>
          <a:endParaRPr lang="en-GB"/>
        </a:p>
      </dgm:t>
    </dgm:pt>
    <dgm:pt modelId="{FEC5255B-E003-49CE-9FF3-79F141C83DB7}" type="pres">
      <dgm:prSet presAssocID="{68CE8B57-F9D4-41A8-9E91-6AACF9F5F63F}" presName="comp" presStyleCnt="0"/>
      <dgm:spPr/>
    </dgm:pt>
    <dgm:pt modelId="{90E72619-7766-4817-9DC3-CC985C37DA75}" type="pres">
      <dgm:prSet presAssocID="{68CE8B57-F9D4-41A8-9E91-6AACF9F5F63F}" presName="box" presStyleLbl="node1" presStyleIdx="0" presStyleCnt="2" custScaleY="119027"/>
      <dgm:spPr/>
      <dgm:t>
        <a:bodyPr/>
        <a:lstStyle/>
        <a:p>
          <a:endParaRPr lang="en-GB"/>
        </a:p>
      </dgm:t>
    </dgm:pt>
    <dgm:pt modelId="{68524EF0-F804-4B3C-93AF-0607FE20D20F}" type="pres">
      <dgm:prSet presAssocID="{68CE8B57-F9D4-41A8-9E91-6AACF9F5F63F}" presName="img" presStyleLbl="fgImgPlace1" presStyleIdx="0" presStyleCnt="2"/>
      <dgm:spPr>
        <a:blipFill rotWithShape="0">
          <a:blip xmlns:r="http://schemas.openxmlformats.org/officeDocument/2006/relationships" r:embed="rId1"/>
          <a:stretch>
            <a:fillRect/>
          </a:stretch>
        </a:blipFill>
      </dgm:spPr>
      <dgm:t>
        <a:bodyPr/>
        <a:lstStyle/>
        <a:p>
          <a:endParaRPr lang="en-GB"/>
        </a:p>
      </dgm:t>
    </dgm:pt>
    <dgm:pt modelId="{B95BB28D-0B4D-4401-88D4-BDA6F732D856}" type="pres">
      <dgm:prSet presAssocID="{68CE8B57-F9D4-41A8-9E91-6AACF9F5F63F}" presName="text" presStyleLbl="node1" presStyleIdx="0" presStyleCnt="2">
        <dgm:presLayoutVars>
          <dgm:bulletEnabled val="1"/>
        </dgm:presLayoutVars>
      </dgm:prSet>
      <dgm:spPr/>
      <dgm:t>
        <a:bodyPr/>
        <a:lstStyle/>
        <a:p>
          <a:endParaRPr lang="en-GB"/>
        </a:p>
      </dgm:t>
    </dgm:pt>
    <dgm:pt modelId="{8040C9BC-4FF7-416D-994F-BF8568B5DC26}" type="pres">
      <dgm:prSet presAssocID="{65432F4C-26AE-47CF-93C8-9583376D3C36}" presName="spacer" presStyleCnt="0"/>
      <dgm:spPr/>
    </dgm:pt>
    <dgm:pt modelId="{73BFF453-EBFD-4E0F-ABF4-0D886514EB49}" type="pres">
      <dgm:prSet presAssocID="{EC47054C-E8C2-44AE-A616-3408B490DCF3}" presName="comp" presStyleCnt="0"/>
      <dgm:spPr/>
    </dgm:pt>
    <dgm:pt modelId="{416BC399-2695-4E32-9AED-650B2BA9B413}" type="pres">
      <dgm:prSet presAssocID="{EC47054C-E8C2-44AE-A616-3408B490DCF3}" presName="box" presStyleLbl="node1" presStyleIdx="1" presStyleCnt="2" custScaleY="116525"/>
      <dgm:spPr/>
      <dgm:t>
        <a:bodyPr/>
        <a:lstStyle/>
        <a:p>
          <a:endParaRPr lang="en-GB"/>
        </a:p>
      </dgm:t>
    </dgm:pt>
    <dgm:pt modelId="{DAA378B4-D618-430B-9A8C-3DE79258B276}" type="pres">
      <dgm:prSet presAssocID="{EC47054C-E8C2-44AE-A616-3408B490DCF3}" presName="img" presStyleLbl="fgImgPlace1" presStyleIdx="1" presStyleCnt="2"/>
      <dgm:spPr>
        <a:blipFill rotWithShape="1">
          <a:blip xmlns:r="http://schemas.openxmlformats.org/officeDocument/2006/relationships" r:embed="rId2"/>
          <a:stretch>
            <a:fillRect/>
          </a:stretch>
        </a:blipFill>
      </dgm:spPr>
      <dgm:t>
        <a:bodyPr/>
        <a:lstStyle/>
        <a:p>
          <a:endParaRPr lang="en-GB"/>
        </a:p>
      </dgm:t>
    </dgm:pt>
    <dgm:pt modelId="{E0CF22BD-6CCF-437E-BC1B-FC9BD4499188}" type="pres">
      <dgm:prSet presAssocID="{EC47054C-E8C2-44AE-A616-3408B490DCF3}" presName="text" presStyleLbl="node1" presStyleIdx="1" presStyleCnt="2">
        <dgm:presLayoutVars>
          <dgm:bulletEnabled val="1"/>
        </dgm:presLayoutVars>
      </dgm:prSet>
      <dgm:spPr/>
      <dgm:t>
        <a:bodyPr/>
        <a:lstStyle/>
        <a:p>
          <a:endParaRPr lang="en-GB"/>
        </a:p>
      </dgm:t>
    </dgm:pt>
  </dgm:ptLst>
  <dgm:cxnLst>
    <dgm:cxn modelId="{F59B9F9A-8EE1-43F4-8D8F-C8B25AEA01C0}" type="presOf" srcId="{149DA024-2D1D-497F-9051-DA777DC35793}" destId="{90E72619-7766-4817-9DC3-CC985C37DA75}" srcOrd="0" destOrd="1" presId="urn:microsoft.com/office/officeart/2005/8/layout/vList4#5"/>
    <dgm:cxn modelId="{5F201F09-D142-4A34-8E84-7A6949C8B417}" srcId="{68CE8B57-F9D4-41A8-9E91-6AACF9F5F63F}" destId="{149DA024-2D1D-497F-9051-DA777DC35793}" srcOrd="0" destOrd="0" parTransId="{0DD6C73D-AC14-46AA-9355-79CC5AE60ECD}" sibTransId="{C6830400-B83A-4920-8291-D0AC0E45AFEA}"/>
    <dgm:cxn modelId="{8A798D90-F113-4882-B8F2-D7ADF0AB7CC8}" type="presOf" srcId="{149DA024-2D1D-497F-9051-DA777DC35793}" destId="{B95BB28D-0B4D-4401-88D4-BDA6F732D856}" srcOrd="1" destOrd="1" presId="urn:microsoft.com/office/officeart/2005/8/layout/vList4#5"/>
    <dgm:cxn modelId="{D73E04C8-006C-4CE6-A6B7-C4E6877C6BFB}" type="presOf" srcId="{3904C521-4352-42DF-BC6F-E208FE00328A}" destId="{B95BB28D-0B4D-4401-88D4-BDA6F732D856}" srcOrd="1" destOrd="2" presId="urn:microsoft.com/office/officeart/2005/8/layout/vList4#5"/>
    <dgm:cxn modelId="{8D020348-A7EA-4AF3-B37D-CCEDDC415E34}" type="presOf" srcId="{EC8A39A7-BB70-4303-98FA-C4292C06A74C}" destId="{690DB300-B93C-403C-91A1-251033FA6154}" srcOrd="0" destOrd="0" presId="urn:microsoft.com/office/officeart/2005/8/layout/vList4#5"/>
    <dgm:cxn modelId="{584EAB7E-0443-495E-B8E4-EF5F63EE6466}" srcId="{68CE8B57-F9D4-41A8-9E91-6AACF9F5F63F}" destId="{3904C521-4352-42DF-BC6F-E208FE00328A}" srcOrd="1" destOrd="0" parTransId="{AD8FA893-AE95-453C-8589-1BBB8142780C}" sibTransId="{EF05B2DE-ED25-4062-8E96-043ED2788E1E}"/>
    <dgm:cxn modelId="{27A81C9C-78E8-4109-A21F-AA90F801846A}" type="presOf" srcId="{EC47054C-E8C2-44AE-A616-3408B490DCF3}" destId="{416BC399-2695-4E32-9AED-650B2BA9B413}" srcOrd="0" destOrd="0" presId="urn:microsoft.com/office/officeart/2005/8/layout/vList4#5"/>
    <dgm:cxn modelId="{8288A4A7-09FE-429A-81F3-B300EC50DD8E}" srcId="{EC8A39A7-BB70-4303-98FA-C4292C06A74C}" destId="{EC47054C-E8C2-44AE-A616-3408B490DCF3}" srcOrd="1" destOrd="0" parTransId="{7A22B9A2-4FE1-47BF-9FC1-45528E060AA7}" sibTransId="{684EAF27-3716-4634-AAD6-D1DB3FB94F27}"/>
    <dgm:cxn modelId="{42A85821-EBD0-490F-870D-734DE997C6BE}" srcId="{EC8A39A7-BB70-4303-98FA-C4292C06A74C}" destId="{68CE8B57-F9D4-41A8-9E91-6AACF9F5F63F}" srcOrd="0" destOrd="0" parTransId="{CCBF5886-F41D-409A-9D57-FC83D30E786F}" sibTransId="{65432F4C-26AE-47CF-93C8-9583376D3C36}"/>
    <dgm:cxn modelId="{7E32F1FC-C30D-4577-A866-8DE077B95A15}" type="presOf" srcId="{68CE8B57-F9D4-41A8-9E91-6AACF9F5F63F}" destId="{90E72619-7766-4817-9DC3-CC985C37DA75}" srcOrd="0" destOrd="0" presId="urn:microsoft.com/office/officeart/2005/8/layout/vList4#5"/>
    <dgm:cxn modelId="{4F0BD851-0630-4EF3-99E4-78515EE31CD0}" type="presOf" srcId="{68CE8B57-F9D4-41A8-9E91-6AACF9F5F63F}" destId="{B95BB28D-0B4D-4401-88D4-BDA6F732D856}" srcOrd="1" destOrd="0" presId="urn:microsoft.com/office/officeart/2005/8/layout/vList4#5"/>
    <dgm:cxn modelId="{4416C3D9-4D4B-4CD1-A016-B7278618A4ED}" type="presOf" srcId="{3904C521-4352-42DF-BC6F-E208FE00328A}" destId="{90E72619-7766-4817-9DC3-CC985C37DA75}" srcOrd="0" destOrd="2" presId="urn:microsoft.com/office/officeart/2005/8/layout/vList4#5"/>
    <dgm:cxn modelId="{B6CE5B6D-8648-47D9-8514-0CDCF6CCCE99}" type="presOf" srcId="{EC47054C-E8C2-44AE-A616-3408B490DCF3}" destId="{E0CF22BD-6CCF-437E-BC1B-FC9BD4499188}" srcOrd="1" destOrd="0" presId="urn:microsoft.com/office/officeart/2005/8/layout/vList4#5"/>
    <dgm:cxn modelId="{E9554E56-6972-4485-B558-5263FFE321EF}" type="presParOf" srcId="{690DB300-B93C-403C-91A1-251033FA6154}" destId="{FEC5255B-E003-49CE-9FF3-79F141C83DB7}" srcOrd="0" destOrd="0" presId="urn:microsoft.com/office/officeart/2005/8/layout/vList4#5"/>
    <dgm:cxn modelId="{F634801C-2400-414A-84E7-97CF152A6C53}" type="presParOf" srcId="{FEC5255B-E003-49CE-9FF3-79F141C83DB7}" destId="{90E72619-7766-4817-9DC3-CC985C37DA75}" srcOrd="0" destOrd="0" presId="urn:microsoft.com/office/officeart/2005/8/layout/vList4#5"/>
    <dgm:cxn modelId="{FD9C00C1-5F40-46A8-BDCC-230C98DDB970}" type="presParOf" srcId="{FEC5255B-E003-49CE-9FF3-79F141C83DB7}" destId="{68524EF0-F804-4B3C-93AF-0607FE20D20F}" srcOrd="1" destOrd="0" presId="urn:microsoft.com/office/officeart/2005/8/layout/vList4#5"/>
    <dgm:cxn modelId="{5BD8A935-C6D0-4EB9-B6C7-85E7E8FEE00E}" type="presParOf" srcId="{FEC5255B-E003-49CE-9FF3-79F141C83DB7}" destId="{B95BB28D-0B4D-4401-88D4-BDA6F732D856}" srcOrd="2" destOrd="0" presId="urn:microsoft.com/office/officeart/2005/8/layout/vList4#5"/>
    <dgm:cxn modelId="{F4D98D38-BE8A-4D7B-B60B-20BD65234123}" type="presParOf" srcId="{690DB300-B93C-403C-91A1-251033FA6154}" destId="{8040C9BC-4FF7-416D-994F-BF8568B5DC26}" srcOrd="1" destOrd="0" presId="urn:microsoft.com/office/officeart/2005/8/layout/vList4#5"/>
    <dgm:cxn modelId="{C589D11B-E104-42B5-A942-C6ADC116EAAC}" type="presParOf" srcId="{690DB300-B93C-403C-91A1-251033FA6154}" destId="{73BFF453-EBFD-4E0F-ABF4-0D886514EB49}" srcOrd="2" destOrd="0" presId="urn:microsoft.com/office/officeart/2005/8/layout/vList4#5"/>
    <dgm:cxn modelId="{8E6E6755-AD13-40E9-80CC-0B6E0B61D9D3}" type="presParOf" srcId="{73BFF453-EBFD-4E0F-ABF4-0D886514EB49}" destId="{416BC399-2695-4E32-9AED-650B2BA9B413}" srcOrd="0" destOrd="0" presId="urn:microsoft.com/office/officeart/2005/8/layout/vList4#5"/>
    <dgm:cxn modelId="{D685EAAA-8C49-4352-BC09-BD49E4CBFC95}" type="presParOf" srcId="{73BFF453-EBFD-4E0F-ABF4-0D886514EB49}" destId="{DAA378B4-D618-430B-9A8C-3DE79258B276}" srcOrd="1" destOrd="0" presId="urn:microsoft.com/office/officeart/2005/8/layout/vList4#5"/>
    <dgm:cxn modelId="{91E98394-323B-47D9-9D91-16949A5EB88B}" type="presParOf" srcId="{73BFF453-EBFD-4E0F-ABF4-0D886514EB49}" destId="{E0CF22BD-6CCF-437E-BC1B-FC9BD4499188}" srcOrd="2" destOrd="0" presId="urn:microsoft.com/office/officeart/2005/8/layout/vList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3694C-AD59-4255-960E-1B25DFBF0906}">
      <dsp:nvSpPr>
        <dsp:cNvPr id="0" name=""/>
        <dsp:cNvSpPr/>
      </dsp:nvSpPr>
      <dsp:spPr>
        <a:xfrm>
          <a:off x="0" y="594548"/>
          <a:ext cx="4010479" cy="23676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Act to impose tax on sale of Tobacco 1970</a:t>
          </a:r>
          <a:endParaRPr lang="en-GB" sz="2000" kern="1200" dirty="0"/>
        </a:p>
        <a:p>
          <a:pPr marL="228600" lvl="1" indent="-228600" algn="l" defTabSz="889000">
            <a:lnSpc>
              <a:spcPct val="90000"/>
            </a:lnSpc>
            <a:spcBef>
              <a:spcPct val="0"/>
            </a:spcBef>
            <a:spcAft>
              <a:spcPct val="15000"/>
            </a:spcAft>
            <a:buChar char="••"/>
          </a:pPr>
          <a:r>
            <a:rPr lang="en-US" sz="2000" kern="1200" dirty="0" smtClean="0"/>
            <a:t>Tobacco Product Regulation Act (TPRA) 2003</a:t>
          </a:r>
          <a:endParaRPr lang="en-GB" sz="2000" kern="1200" dirty="0"/>
        </a:p>
        <a:p>
          <a:pPr marL="457200" lvl="2" indent="-228600" algn="l" defTabSz="889000">
            <a:lnSpc>
              <a:spcPct val="90000"/>
            </a:lnSpc>
            <a:spcBef>
              <a:spcPct val="0"/>
            </a:spcBef>
            <a:spcAft>
              <a:spcPct val="15000"/>
            </a:spcAft>
            <a:buChar char="••"/>
          </a:pPr>
          <a:r>
            <a:rPr lang="en-US" sz="2000" kern="1200" dirty="0" smtClean="0"/>
            <a:t>Tobacco advertising, promotion, sponsorship, packaging &amp; labelling</a:t>
          </a:r>
          <a:endParaRPr lang="en-GB" sz="2000" kern="1200" dirty="0"/>
        </a:p>
      </dsp:txBody>
      <dsp:txXfrm>
        <a:off x="54485" y="649033"/>
        <a:ext cx="3901509" cy="1751300"/>
      </dsp:txXfrm>
    </dsp:sp>
    <dsp:sp modelId="{1195E07D-B732-4205-BD15-A72283446824}">
      <dsp:nvSpPr>
        <dsp:cNvPr id="0" name=""/>
        <dsp:cNvSpPr/>
      </dsp:nvSpPr>
      <dsp:spPr>
        <a:xfrm>
          <a:off x="1777792" y="779260"/>
          <a:ext cx="4330809" cy="4330809"/>
        </a:xfrm>
        <a:prstGeom prst="leftCircularArrow">
          <a:avLst>
            <a:gd name="adj1" fmla="val 1519"/>
            <a:gd name="adj2" fmla="val 179973"/>
            <a:gd name="adj3" fmla="val 2707926"/>
            <a:gd name="adj4" fmla="val 9776931"/>
            <a:gd name="adj5" fmla="val 177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721F83-6276-4E40-A792-0AC62FEBC282}">
      <dsp:nvSpPr>
        <dsp:cNvPr id="0" name=""/>
        <dsp:cNvSpPr/>
      </dsp:nvSpPr>
      <dsp:spPr>
        <a:xfrm>
          <a:off x="1179617" y="2953092"/>
          <a:ext cx="1522960" cy="6056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Before WHO FCTC</a:t>
          </a:r>
          <a:endParaRPr lang="en-GB" sz="1900" kern="1200" dirty="0"/>
        </a:p>
      </dsp:txBody>
      <dsp:txXfrm>
        <a:off x="1197355" y="2970830"/>
        <a:ext cx="1487484" cy="570155"/>
      </dsp:txXfrm>
    </dsp:sp>
    <dsp:sp modelId="{EA099A9A-3EC4-47F5-AF8C-4EE7DD258F64}">
      <dsp:nvSpPr>
        <dsp:cNvPr id="0" name=""/>
        <dsp:cNvSpPr/>
      </dsp:nvSpPr>
      <dsp:spPr>
        <a:xfrm>
          <a:off x="4288965" y="2093374"/>
          <a:ext cx="3156932" cy="24783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WHO Framework Convention on Tobacco Control (FCTC) </a:t>
          </a:r>
          <a:r>
            <a:rPr lang="en-US" sz="2000" kern="1200" dirty="0" smtClean="0"/>
            <a:t>200</a:t>
          </a:r>
          <a:r>
            <a:rPr lang="en-US" sz="2000" kern="1200" dirty="0" smtClean="0">
              <a:solidFill>
                <a:schemeClr val="tx1"/>
              </a:solidFill>
            </a:rPr>
            <a:t>5</a:t>
          </a:r>
          <a:endParaRPr lang="en-GB" sz="2000" kern="1200" dirty="0">
            <a:solidFill>
              <a:srgbClr val="FF0000"/>
            </a:solidFill>
          </a:endParaRPr>
        </a:p>
        <a:p>
          <a:pPr marL="228600" lvl="1" indent="-228600" algn="l" defTabSz="889000">
            <a:lnSpc>
              <a:spcPct val="90000"/>
            </a:lnSpc>
            <a:spcBef>
              <a:spcPct val="0"/>
            </a:spcBef>
            <a:spcAft>
              <a:spcPct val="15000"/>
            </a:spcAft>
            <a:buChar char="••"/>
          </a:pPr>
          <a:r>
            <a:rPr lang="en-US" sz="2000" kern="1200" dirty="0" smtClean="0"/>
            <a:t>Tanzania ratified the convention in 2007</a:t>
          </a:r>
          <a:endParaRPr lang="en-GB" sz="2000" kern="1200" dirty="0"/>
        </a:p>
      </dsp:txBody>
      <dsp:txXfrm>
        <a:off x="4345998" y="2681473"/>
        <a:ext cx="3042866" cy="1833175"/>
      </dsp:txXfrm>
    </dsp:sp>
    <dsp:sp modelId="{F69692A5-3CBA-4920-912E-7864B1C55401}">
      <dsp:nvSpPr>
        <dsp:cNvPr id="0" name=""/>
        <dsp:cNvSpPr/>
      </dsp:nvSpPr>
      <dsp:spPr>
        <a:xfrm>
          <a:off x="5572806" y="322642"/>
          <a:ext cx="4349473" cy="4349473"/>
        </a:xfrm>
        <a:prstGeom prst="circularArrow">
          <a:avLst>
            <a:gd name="adj1" fmla="val 1512"/>
            <a:gd name="adj2" fmla="val 179175"/>
            <a:gd name="adj3" fmla="val 19204435"/>
            <a:gd name="adj4" fmla="val 12134631"/>
            <a:gd name="adj5" fmla="val 176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7328B3-5188-4DBC-865A-510B75BE5F63}">
      <dsp:nvSpPr>
        <dsp:cNvPr id="0" name=""/>
        <dsp:cNvSpPr/>
      </dsp:nvSpPr>
      <dsp:spPr>
        <a:xfrm>
          <a:off x="5211139" y="1748646"/>
          <a:ext cx="1522960" cy="6056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WHO FCTC</a:t>
          </a:r>
          <a:endParaRPr lang="en-GB" sz="1900" kern="1200" dirty="0"/>
        </a:p>
      </dsp:txBody>
      <dsp:txXfrm>
        <a:off x="5228877" y="1766384"/>
        <a:ext cx="1487484" cy="570155"/>
      </dsp:txXfrm>
    </dsp:sp>
    <dsp:sp modelId="{AD79CFC3-81C2-4447-8FF6-674702934AF1}">
      <dsp:nvSpPr>
        <dsp:cNvPr id="0" name=""/>
        <dsp:cNvSpPr/>
      </dsp:nvSpPr>
      <dsp:spPr>
        <a:xfrm>
          <a:off x="7799105" y="670483"/>
          <a:ext cx="3965110" cy="32658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rtl="0">
            <a:lnSpc>
              <a:spcPct val="90000"/>
            </a:lnSpc>
            <a:spcBef>
              <a:spcPct val="0"/>
            </a:spcBef>
            <a:spcAft>
              <a:spcPct val="15000"/>
            </a:spcAft>
            <a:buChar char="••"/>
          </a:pPr>
          <a:r>
            <a:rPr lang="en-GB" sz="2000" kern="1200" dirty="0" smtClean="0"/>
            <a:t>National Tobacco Control Strategic Plan (NTCSP) (2010-2015</a:t>
          </a:r>
          <a:r>
            <a:rPr lang="en-GB" sz="2000" kern="1200" dirty="0" smtClean="0"/>
            <a:t>) &amp; </a:t>
          </a:r>
          <a:r>
            <a:rPr lang="en-GB" sz="2000" kern="1200" dirty="0" smtClean="0">
              <a:solidFill>
                <a:schemeClr val="tx1"/>
              </a:solidFill>
            </a:rPr>
            <a:t>(2021 – 2026)</a:t>
          </a:r>
          <a:endParaRPr lang="en-GB" sz="2000" kern="1200" dirty="0">
            <a:solidFill>
              <a:schemeClr val="tx1"/>
            </a:solidFill>
          </a:endParaRPr>
        </a:p>
        <a:p>
          <a:pPr marL="228600" lvl="1" indent="-228600" algn="l" defTabSz="889000" rtl="0">
            <a:lnSpc>
              <a:spcPct val="90000"/>
            </a:lnSpc>
            <a:spcBef>
              <a:spcPct val="0"/>
            </a:spcBef>
            <a:spcAft>
              <a:spcPct val="15000"/>
            </a:spcAft>
            <a:buChar char="••"/>
          </a:pPr>
          <a:r>
            <a:rPr lang="en-US" sz="2000" kern="1200" dirty="0" smtClean="0"/>
            <a:t>Tobacco products regulation Government Notice No. 478 (2014</a:t>
          </a:r>
          <a:endParaRPr lang="en-GB" sz="2000" kern="1200" dirty="0"/>
        </a:p>
        <a:p>
          <a:pPr marL="228600" lvl="1" indent="-228600" algn="l" defTabSz="889000" rtl="0">
            <a:lnSpc>
              <a:spcPct val="90000"/>
            </a:lnSpc>
            <a:spcBef>
              <a:spcPct val="0"/>
            </a:spcBef>
            <a:spcAft>
              <a:spcPct val="15000"/>
            </a:spcAft>
            <a:buChar char="••"/>
          </a:pPr>
          <a:r>
            <a:rPr lang="en-GB" sz="2000" kern="1200" dirty="0" smtClean="0"/>
            <a:t>The Tobacco Products (Regulations) Act (Designation of Inspector (CAP. 121) (2021)  </a:t>
          </a:r>
          <a:endParaRPr lang="en-GB" sz="2000" kern="1200" dirty="0"/>
        </a:p>
      </dsp:txBody>
      <dsp:txXfrm>
        <a:off x="7874261" y="745639"/>
        <a:ext cx="3814798" cy="2415691"/>
      </dsp:txXfrm>
    </dsp:sp>
    <dsp:sp modelId="{35120F40-1279-45D5-820C-CB2F9D882EEB}">
      <dsp:nvSpPr>
        <dsp:cNvPr id="0" name=""/>
        <dsp:cNvSpPr/>
      </dsp:nvSpPr>
      <dsp:spPr>
        <a:xfrm>
          <a:off x="9041090" y="3930702"/>
          <a:ext cx="1522960" cy="6056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After WHO FCTC</a:t>
          </a:r>
          <a:endParaRPr lang="en-GB" sz="1900" kern="1200" dirty="0"/>
        </a:p>
      </dsp:txBody>
      <dsp:txXfrm>
        <a:off x="9058828" y="3948440"/>
        <a:ext cx="1487484" cy="5701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864B2-84E0-4CC8-9381-9114A391104F}">
      <dsp:nvSpPr>
        <dsp:cNvPr id="0" name=""/>
        <dsp:cNvSpPr/>
      </dsp:nvSpPr>
      <dsp:spPr>
        <a:xfrm>
          <a:off x="0" y="82756"/>
          <a:ext cx="11068049" cy="25796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Article 5.0: General Obligation</a:t>
          </a:r>
          <a:endParaRPr lang="en-GB" sz="2800" kern="1200" dirty="0"/>
        </a:p>
        <a:p>
          <a:pPr marL="228600" lvl="1" indent="-228600" algn="l" defTabSz="1066800">
            <a:lnSpc>
              <a:spcPct val="90000"/>
            </a:lnSpc>
            <a:spcBef>
              <a:spcPct val="0"/>
            </a:spcBef>
            <a:spcAft>
              <a:spcPct val="15000"/>
            </a:spcAft>
            <a:buChar char="••"/>
          </a:pPr>
          <a:r>
            <a:rPr lang="en-US" sz="2400" kern="1200" dirty="0" smtClean="0"/>
            <a:t>MOH established NCD unit, Technical Advisory Committee on Tobacco Control (TACT)</a:t>
          </a:r>
          <a:endParaRPr lang="en-GB" sz="2400" kern="1200" dirty="0"/>
        </a:p>
        <a:p>
          <a:pPr marL="228600" lvl="1" indent="-228600" algn="l" defTabSz="1066800">
            <a:lnSpc>
              <a:spcPct val="90000"/>
            </a:lnSpc>
            <a:spcBef>
              <a:spcPct val="0"/>
            </a:spcBef>
            <a:spcAft>
              <a:spcPct val="15000"/>
            </a:spcAft>
            <a:buChar char="••"/>
          </a:pPr>
          <a:r>
            <a:rPr lang="en-US" sz="2400" kern="1200" dirty="0" smtClean="0"/>
            <a:t>National Tobacco Strategic Plan (NTCSP)-2010-2015</a:t>
          </a:r>
          <a:endParaRPr lang="en-GB" sz="2400" kern="1200" dirty="0"/>
        </a:p>
      </dsp:txBody>
      <dsp:txXfrm>
        <a:off x="2471578" y="82756"/>
        <a:ext cx="8596470" cy="2579687"/>
      </dsp:txXfrm>
    </dsp:sp>
    <dsp:sp modelId="{6A468F67-205B-4373-8CE7-61E782E10158}">
      <dsp:nvSpPr>
        <dsp:cNvPr id="0" name=""/>
        <dsp:cNvSpPr/>
      </dsp:nvSpPr>
      <dsp:spPr>
        <a:xfrm>
          <a:off x="257968" y="257968"/>
          <a:ext cx="2213609" cy="206375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F318F5-FB2B-46C9-8A75-75CE5093DAF7}">
      <dsp:nvSpPr>
        <dsp:cNvPr id="0" name=""/>
        <dsp:cNvSpPr/>
      </dsp:nvSpPr>
      <dsp:spPr>
        <a:xfrm>
          <a:off x="0" y="2837656"/>
          <a:ext cx="11068049" cy="25796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Article 5.3: Tobacco Industry Interference (TII)</a:t>
          </a:r>
          <a:endParaRPr lang="en-GB" sz="2800" kern="1200" dirty="0"/>
        </a:p>
        <a:p>
          <a:pPr marL="228600" lvl="1" indent="-228600" algn="l" defTabSz="977900">
            <a:lnSpc>
              <a:spcPct val="90000"/>
            </a:lnSpc>
            <a:spcBef>
              <a:spcPct val="0"/>
            </a:spcBef>
            <a:spcAft>
              <a:spcPct val="15000"/>
            </a:spcAft>
            <a:buChar char="••"/>
          </a:pPr>
          <a:r>
            <a:rPr lang="en-US" sz="2200" kern="1200" dirty="0" smtClean="0"/>
            <a:t>FCTC requires parties to protect public health policies against TII</a:t>
          </a:r>
          <a:endParaRPr lang="en-GB" sz="2200" kern="1200" dirty="0"/>
        </a:p>
        <a:p>
          <a:pPr marL="228600" lvl="1" indent="-228600" algn="l" defTabSz="977900">
            <a:lnSpc>
              <a:spcPct val="90000"/>
            </a:lnSpc>
            <a:spcBef>
              <a:spcPct val="0"/>
            </a:spcBef>
            <a:spcAft>
              <a:spcPct val="15000"/>
            </a:spcAft>
            <a:buChar char="••"/>
          </a:pPr>
          <a:r>
            <a:rPr lang="en-US" sz="2200" kern="1200" dirty="0" smtClean="0"/>
            <a:t>TI claimed effective TC will result to loss of revenue to Government and farmers</a:t>
          </a:r>
          <a:endParaRPr lang="en-GB" sz="2200" kern="1200" dirty="0"/>
        </a:p>
        <a:p>
          <a:pPr marL="228600" lvl="1" indent="-228600" algn="l" defTabSz="977900">
            <a:lnSpc>
              <a:spcPct val="90000"/>
            </a:lnSpc>
            <a:spcBef>
              <a:spcPct val="0"/>
            </a:spcBef>
            <a:spcAft>
              <a:spcPct val="15000"/>
            </a:spcAft>
            <a:buChar char="••"/>
          </a:pPr>
          <a:r>
            <a:rPr lang="en-US" sz="2200" kern="1200" dirty="0" smtClean="0"/>
            <a:t>TI increased its cooperate social responsibility</a:t>
          </a:r>
          <a:endParaRPr lang="en-GB" sz="2200" kern="1200" dirty="0"/>
        </a:p>
        <a:p>
          <a:pPr marL="228600" lvl="1" indent="-228600" algn="l" defTabSz="977900">
            <a:lnSpc>
              <a:spcPct val="90000"/>
            </a:lnSpc>
            <a:spcBef>
              <a:spcPct val="0"/>
            </a:spcBef>
            <a:spcAft>
              <a:spcPct val="15000"/>
            </a:spcAft>
            <a:buChar char="••"/>
          </a:pPr>
          <a:r>
            <a:rPr lang="en-US" sz="2200" kern="1200" dirty="0" smtClean="0"/>
            <a:t>Tanzania scored </a:t>
          </a:r>
          <a:r>
            <a:rPr lang="en-US" sz="2200" kern="1200" dirty="0" smtClean="0"/>
            <a:t>73 </a:t>
          </a:r>
          <a:r>
            <a:rPr lang="en-US" sz="2200" kern="1200" dirty="0" smtClean="0"/>
            <a:t>points (high level of interference)</a:t>
          </a:r>
          <a:endParaRPr lang="en-GB" sz="2200" kern="1200" dirty="0"/>
        </a:p>
      </dsp:txBody>
      <dsp:txXfrm>
        <a:off x="2471578" y="2837656"/>
        <a:ext cx="8596470" cy="2579687"/>
      </dsp:txXfrm>
    </dsp:sp>
    <dsp:sp modelId="{7FE99EEA-2987-411B-997E-E33CA38B5D5E}">
      <dsp:nvSpPr>
        <dsp:cNvPr id="0" name=""/>
        <dsp:cNvSpPr/>
      </dsp:nvSpPr>
      <dsp:spPr>
        <a:xfrm>
          <a:off x="257968" y="3095625"/>
          <a:ext cx="2213609" cy="206375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864B2-84E0-4CC8-9381-9114A391104F}">
      <dsp:nvSpPr>
        <dsp:cNvPr id="0" name=""/>
        <dsp:cNvSpPr/>
      </dsp:nvSpPr>
      <dsp:spPr>
        <a:xfrm>
          <a:off x="0" y="82756"/>
          <a:ext cx="11189970" cy="25796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800" kern="1200" dirty="0" smtClean="0"/>
            <a:t>Article 6.0 Price and tax measures to reduce demand for tobacco</a:t>
          </a:r>
        </a:p>
        <a:p>
          <a:pPr marL="228600" marR="0" lvl="1" indent="0" algn="l" defTabSz="889000" eaLnBrk="1" fontAlgn="auto" latinLnBrk="0" hangingPunct="1">
            <a:lnSpc>
              <a:spcPct val="90000"/>
            </a:lnSpc>
            <a:spcBef>
              <a:spcPct val="0"/>
            </a:spcBef>
            <a:spcAft>
              <a:spcPct val="15000"/>
            </a:spcAft>
            <a:buClrTx/>
            <a:buSzTx/>
            <a:buFontTx/>
            <a:buChar char="••"/>
            <a:tabLst/>
            <a:defRPr/>
          </a:pPr>
          <a:r>
            <a:rPr lang="en-GB" sz="2400" kern="1200" dirty="0" smtClean="0"/>
            <a:t>WHO </a:t>
          </a:r>
          <a:r>
            <a:rPr lang="en-GB" sz="2400" kern="1200" dirty="0" smtClean="0"/>
            <a:t>recommends 70% excise tax (not done in 2019 tax rate was 32.1%)</a:t>
          </a:r>
        </a:p>
        <a:p>
          <a:pPr marL="228600" lvl="1" indent="0" algn="l" defTabSz="889000">
            <a:lnSpc>
              <a:spcPct val="90000"/>
            </a:lnSpc>
            <a:spcBef>
              <a:spcPct val="0"/>
            </a:spcBef>
            <a:spcAft>
              <a:spcPct val="15000"/>
            </a:spcAft>
            <a:buChar char="••"/>
          </a:pPr>
          <a:endParaRPr lang="en-GB" sz="2000" kern="1200" dirty="0"/>
        </a:p>
        <a:p>
          <a:pPr marL="228600" lvl="1" indent="0" algn="l" defTabSz="889000">
            <a:lnSpc>
              <a:spcPct val="90000"/>
            </a:lnSpc>
            <a:spcBef>
              <a:spcPct val="0"/>
            </a:spcBef>
            <a:spcAft>
              <a:spcPct val="15000"/>
            </a:spcAft>
            <a:buChar char="••"/>
          </a:pPr>
          <a:endParaRPr lang="en-GB" sz="2000" kern="1200" dirty="0"/>
        </a:p>
      </dsp:txBody>
      <dsp:txXfrm>
        <a:off x="2495962" y="82756"/>
        <a:ext cx="8694007" cy="2579687"/>
      </dsp:txXfrm>
    </dsp:sp>
    <dsp:sp modelId="{6A468F67-205B-4373-8CE7-61E782E10158}">
      <dsp:nvSpPr>
        <dsp:cNvPr id="0" name=""/>
        <dsp:cNvSpPr/>
      </dsp:nvSpPr>
      <dsp:spPr>
        <a:xfrm>
          <a:off x="257968" y="257968"/>
          <a:ext cx="2237994" cy="206375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F318F5-FB2B-46C9-8A75-75CE5093DAF7}">
      <dsp:nvSpPr>
        <dsp:cNvPr id="0" name=""/>
        <dsp:cNvSpPr/>
      </dsp:nvSpPr>
      <dsp:spPr>
        <a:xfrm>
          <a:off x="0" y="2837656"/>
          <a:ext cx="11189970" cy="25796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dirty="0" smtClean="0"/>
            <a:t>Article 8: Protection from exposure to tobacco smoke</a:t>
          </a:r>
          <a:endParaRPr lang="en-GB" sz="2800" kern="1200" dirty="0"/>
        </a:p>
        <a:p>
          <a:pPr marL="228600" lvl="1" indent="-228600" algn="l" defTabSz="1066800">
            <a:lnSpc>
              <a:spcPct val="90000"/>
            </a:lnSpc>
            <a:spcBef>
              <a:spcPct val="0"/>
            </a:spcBef>
            <a:spcAft>
              <a:spcPct val="15000"/>
            </a:spcAft>
            <a:buChar char="••"/>
          </a:pPr>
          <a:r>
            <a:rPr lang="en-GB" sz="2400" kern="1200" dirty="0" smtClean="0"/>
            <a:t>No effective legislation however smoking in public is enforced by due to awareness carried out by TTCF  and partners, people complain when one smoke in public places </a:t>
          </a:r>
          <a:endParaRPr lang="en-GB" sz="2400" kern="1200" dirty="0"/>
        </a:p>
        <a:p>
          <a:pPr marL="228600" lvl="1" indent="-228600" algn="l" defTabSz="1066800" rtl="0">
            <a:lnSpc>
              <a:spcPct val="90000"/>
            </a:lnSpc>
            <a:spcBef>
              <a:spcPct val="0"/>
            </a:spcBef>
            <a:spcAft>
              <a:spcPct val="15000"/>
            </a:spcAft>
            <a:buChar char="••"/>
          </a:pPr>
          <a:r>
            <a:rPr lang="en-GB" sz="2400" kern="1200" dirty="0" smtClean="0"/>
            <a:t>No designated area created for smoking in public </a:t>
          </a:r>
          <a:endParaRPr lang="en-GB" sz="2400" kern="1200" dirty="0"/>
        </a:p>
      </dsp:txBody>
      <dsp:txXfrm>
        <a:off x="2495962" y="2837656"/>
        <a:ext cx="8694007" cy="2579687"/>
      </dsp:txXfrm>
    </dsp:sp>
    <dsp:sp modelId="{7FE99EEA-2987-411B-997E-E33CA38B5D5E}">
      <dsp:nvSpPr>
        <dsp:cNvPr id="0" name=""/>
        <dsp:cNvSpPr/>
      </dsp:nvSpPr>
      <dsp:spPr>
        <a:xfrm>
          <a:off x="257968" y="3095625"/>
          <a:ext cx="2237994" cy="206375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72619-7766-4817-9DC3-CC985C37DA75}">
      <dsp:nvSpPr>
        <dsp:cNvPr id="0" name=""/>
        <dsp:cNvSpPr/>
      </dsp:nvSpPr>
      <dsp:spPr>
        <a:xfrm>
          <a:off x="0" y="0"/>
          <a:ext cx="11471910" cy="25796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GB" sz="2800" kern="1200" dirty="0" smtClean="0"/>
            <a:t>Article 9 &amp; 10: tobacco product regulation  and disclosure</a:t>
          </a:r>
          <a:endParaRPr lang="en-GB" sz="2800" kern="1200" dirty="0"/>
        </a:p>
        <a:p>
          <a:pPr marL="228600" lvl="1" indent="-228600" algn="l" defTabSz="1066800" rtl="0">
            <a:lnSpc>
              <a:spcPct val="90000"/>
            </a:lnSpc>
            <a:spcBef>
              <a:spcPct val="0"/>
            </a:spcBef>
            <a:spcAft>
              <a:spcPct val="15000"/>
            </a:spcAft>
            <a:buChar char="••"/>
          </a:pPr>
          <a:r>
            <a:rPr lang="en-GB" sz="2400" kern="1200" dirty="0" smtClean="0"/>
            <a:t>Some brands of cigarettes manufactured for export complied with disclosure of contents as required by importing countries while similar brands made for local consumption do not </a:t>
          </a:r>
          <a:endParaRPr lang="en-GB" sz="2400" kern="1200" dirty="0"/>
        </a:p>
      </dsp:txBody>
      <dsp:txXfrm>
        <a:off x="2552350" y="0"/>
        <a:ext cx="8919559" cy="2579687"/>
      </dsp:txXfrm>
    </dsp:sp>
    <dsp:sp modelId="{68524EF0-F804-4B3C-93AF-0607FE20D20F}">
      <dsp:nvSpPr>
        <dsp:cNvPr id="0" name=""/>
        <dsp:cNvSpPr/>
      </dsp:nvSpPr>
      <dsp:spPr>
        <a:xfrm>
          <a:off x="257968" y="257968"/>
          <a:ext cx="2294382" cy="206375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6BC399-2695-4E32-9AED-650B2BA9B413}">
      <dsp:nvSpPr>
        <dsp:cNvPr id="0" name=""/>
        <dsp:cNvSpPr/>
      </dsp:nvSpPr>
      <dsp:spPr>
        <a:xfrm>
          <a:off x="0" y="2837656"/>
          <a:ext cx="11471910" cy="25796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dirty="0" smtClean="0"/>
            <a:t>Article 11: Packaging and labelling of tobacco products</a:t>
          </a:r>
        </a:p>
        <a:p>
          <a:pPr marL="228600" lvl="1" indent="-228600" algn="l" defTabSz="1066800" rtl="0">
            <a:lnSpc>
              <a:spcPct val="90000"/>
            </a:lnSpc>
            <a:spcBef>
              <a:spcPct val="0"/>
            </a:spcBef>
            <a:spcAft>
              <a:spcPct val="15000"/>
            </a:spcAft>
            <a:buChar char="••"/>
          </a:pPr>
          <a:r>
            <a:rPr lang="en-GB" sz="2400" kern="1200" dirty="0" smtClean="0"/>
            <a:t>Studies indicates that Tanzania did not carry effective health warnings as required</a:t>
          </a:r>
          <a:endParaRPr lang="en-GB" sz="2400" kern="1200" dirty="0"/>
        </a:p>
        <a:p>
          <a:pPr marL="228600" lvl="1" indent="-228600" algn="l" defTabSz="1066800" rtl="0">
            <a:lnSpc>
              <a:spcPct val="90000"/>
            </a:lnSpc>
            <a:spcBef>
              <a:spcPct val="0"/>
            </a:spcBef>
            <a:spcAft>
              <a:spcPct val="15000"/>
            </a:spcAft>
            <a:buChar char="••"/>
          </a:pPr>
          <a:r>
            <a:rPr lang="en-GB" sz="2400" kern="1200" dirty="0" smtClean="0"/>
            <a:t>Tanzania Medicine and Drug Authority (TMDA) was designated inspector for the purposes of the Act to carry out inspection, enforcement and regulate Tobacco products and issue Notice (TPRA CAP 121 of 2021)  </a:t>
          </a:r>
          <a:endParaRPr lang="en-GB" sz="2400" kern="1200" dirty="0"/>
        </a:p>
      </dsp:txBody>
      <dsp:txXfrm>
        <a:off x="2552350" y="2837656"/>
        <a:ext cx="8919559" cy="2579687"/>
      </dsp:txXfrm>
    </dsp:sp>
    <dsp:sp modelId="{DAA378B4-D618-430B-9A8C-3DE79258B276}">
      <dsp:nvSpPr>
        <dsp:cNvPr id="0" name=""/>
        <dsp:cNvSpPr/>
      </dsp:nvSpPr>
      <dsp:spPr>
        <a:xfrm>
          <a:off x="257968" y="3095625"/>
          <a:ext cx="2294382" cy="206375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283D6-6FAB-433C-A3DC-9F7C55842AFA}">
      <dsp:nvSpPr>
        <dsp:cNvPr id="0" name=""/>
        <dsp:cNvSpPr/>
      </dsp:nvSpPr>
      <dsp:spPr>
        <a:xfrm>
          <a:off x="0" y="23623"/>
          <a:ext cx="11235690" cy="2718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GB" sz="2800" kern="1200" dirty="0" smtClean="0"/>
            <a:t>Article 12: Education, communication, training and public awareness</a:t>
          </a:r>
          <a:endParaRPr lang="en-GB" sz="2800" kern="1200" dirty="0"/>
        </a:p>
        <a:p>
          <a:pPr marL="228600" lvl="1" indent="-228600" algn="l" defTabSz="1066800" rtl="0">
            <a:lnSpc>
              <a:spcPct val="90000"/>
            </a:lnSpc>
            <a:spcBef>
              <a:spcPct val="0"/>
            </a:spcBef>
            <a:spcAft>
              <a:spcPct val="15000"/>
            </a:spcAft>
            <a:buChar char="••"/>
          </a:pPr>
          <a:r>
            <a:rPr lang="en-GB" sz="2400" kern="1200" dirty="0" smtClean="0"/>
            <a:t>TTCF and partners with </a:t>
          </a:r>
          <a:r>
            <a:rPr lang="en-GB" sz="2400" kern="1200" dirty="0" err="1" smtClean="0"/>
            <a:t>MoH</a:t>
          </a:r>
          <a:r>
            <a:rPr lang="en-GB" sz="2400" kern="1200" dirty="0" smtClean="0"/>
            <a:t> and WHO country office have been carrying out intensive education and sensitization campaigns</a:t>
          </a:r>
          <a:endParaRPr lang="en-GB" sz="2400" kern="1200" dirty="0"/>
        </a:p>
        <a:p>
          <a:pPr marL="228600" lvl="1" indent="-228600" algn="l" defTabSz="1066800" rtl="0">
            <a:lnSpc>
              <a:spcPct val="90000"/>
            </a:lnSpc>
            <a:spcBef>
              <a:spcPct val="0"/>
            </a:spcBef>
            <a:spcAft>
              <a:spcPct val="15000"/>
            </a:spcAft>
            <a:buChar char="••"/>
          </a:pPr>
          <a:r>
            <a:rPr lang="en-GB" sz="2400" kern="1200" dirty="0" smtClean="0"/>
            <a:t>Art 12 – Sensitisation</a:t>
          </a:r>
          <a:r>
            <a:rPr lang="en-GB" sz="2400" kern="1200" baseline="0" dirty="0" smtClean="0"/>
            <a:t> seminar for Champion MPs on NCDs (60 in total) by TTCF</a:t>
          </a:r>
          <a:endParaRPr lang="en-GB" sz="2400" kern="1200" dirty="0"/>
        </a:p>
      </dsp:txBody>
      <dsp:txXfrm>
        <a:off x="2518989" y="23623"/>
        <a:ext cx="8716700" cy="2718518"/>
      </dsp:txXfrm>
    </dsp:sp>
    <dsp:sp modelId="{1E21801D-7CA6-4EDC-BC9B-84D3264A69C9}">
      <dsp:nvSpPr>
        <dsp:cNvPr id="0" name=""/>
        <dsp:cNvSpPr/>
      </dsp:nvSpPr>
      <dsp:spPr>
        <a:xfrm>
          <a:off x="271851" y="271851"/>
          <a:ext cx="2247138" cy="217481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954AA8-C4FB-4A98-8DA4-AB94BD8D741E}">
      <dsp:nvSpPr>
        <dsp:cNvPr id="0" name=""/>
        <dsp:cNvSpPr/>
      </dsp:nvSpPr>
      <dsp:spPr>
        <a:xfrm>
          <a:off x="0" y="2990370"/>
          <a:ext cx="11235690" cy="2956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GB" sz="2800" kern="1200" dirty="0" smtClean="0"/>
            <a:t>Article 13: Tobacco advertising, promotion and sponsorship</a:t>
          </a:r>
          <a:endParaRPr lang="en-GB" sz="2800" kern="1200" dirty="0"/>
        </a:p>
        <a:p>
          <a:pPr marL="228600" lvl="1" indent="-228600" algn="l" defTabSz="1066800" rtl="0">
            <a:lnSpc>
              <a:spcPct val="90000"/>
            </a:lnSpc>
            <a:spcBef>
              <a:spcPct val="0"/>
            </a:spcBef>
            <a:spcAft>
              <a:spcPct val="15000"/>
            </a:spcAft>
            <a:buChar char="••"/>
          </a:pPr>
          <a:r>
            <a:rPr lang="en-GB" sz="2400" kern="1200" dirty="0" smtClean="0"/>
            <a:t>Results indicates TI has stepped up its advertising activities, outdoor, at points of sale (POS) and brand stretching and promotion and sponsorship campaigns in an effort to counter increasing TC advocacy campaigns</a:t>
          </a:r>
          <a:endParaRPr lang="en-GB" sz="2400" kern="1200" dirty="0"/>
        </a:p>
      </dsp:txBody>
      <dsp:txXfrm>
        <a:off x="2518989" y="2990370"/>
        <a:ext cx="8716700" cy="2956551"/>
      </dsp:txXfrm>
    </dsp:sp>
    <dsp:sp modelId="{6C851099-E10B-4C88-949D-CCDCF86483FB}">
      <dsp:nvSpPr>
        <dsp:cNvPr id="0" name=""/>
        <dsp:cNvSpPr/>
      </dsp:nvSpPr>
      <dsp:spPr>
        <a:xfrm>
          <a:off x="271851" y="3381238"/>
          <a:ext cx="2247138" cy="2174814"/>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72619-7766-4817-9DC3-CC985C37DA75}">
      <dsp:nvSpPr>
        <dsp:cNvPr id="0" name=""/>
        <dsp:cNvSpPr/>
      </dsp:nvSpPr>
      <dsp:spPr>
        <a:xfrm>
          <a:off x="0" y="0"/>
          <a:ext cx="11944350" cy="2841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GB" sz="2800" kern="1200" dirty="0" smtClean="0"/>
            <a:t>Article 17 &amp; 18: Provision of support for economically viable alternative activities and protection of the environment and health persons</a:t>
          </a:r>
          <a:endParaRPr lang="en-GB" sz="2800" kern="1200" dirty="0"/>
        </a:p>
        <a:p>
          <a:pPr marL="228600" lvl="1" indent="-228600" algn="l" defTabSz="977900" rtl="0">
            <a:lnSpc>
              <a:spcPct val="90000"/>
            </a:lnSpc>
            <a:spcBef>
              <a:spcPct val="0"/>
            </a:spcBef>
            <a:spcAft>
              <a:spcPct val="15000"/>
            </a:spcAft>
            <a:buChar char="••"/>
          </a:pPr>
          <a:r>
            <a:rPr lang="en-GB" sz="2200" kern="1200" dirty="0" smtClean="0"/>
            <a:t>June 2017, FCTC held a meeting on the Implementation of Articles 17 &amp; 18 at Dar-</a:t>
          </a:r>
          <a:r>
            <a:rPr lang="en-GB" sz="2200" kern="1200" dirty="0" err="1" smtClean="0"/>
            <a:t>es</a:t>
          </a:r>
          <a:r>
            <a:rPr lang="en-GB" sz="2200" kern="1200" dirty="0" smtClean="0"/>
            <a:t>-Salaam, Tanzania, emphasized safeguarding farmers and the environment.</a:t>
          </a:r>
          <a:endParaRPr lang="en-GB" sz="2200" kern="1200" dirty="0"/>
        </a:p>
        <a:p>
          <a:pPr marL="228600" lvl="1" indent="-228600" algn="l" defTabSz="977900" rtl="0">
            <a:lnSpc>
              <a:spcPct val="90000"/>
            </a:lnSpc>
            <a:spcBef>
              <a:spcPct val="0"/>
            </a:spcBef>
            <a:spcAft>
              <a:spcPct val="15000"/>
            </a:spcAft>
            <a:buChar char="••"/>
          </a:pPr>
          <a:r>
            <a:rPr lang="en-GB" sz="2200" kern="1200" dirty="0" smtClean="0"/>
            <a:t>Survey showed that more than </a:t>
          </a:r>
          <a:r>
            <a:rPr lang="en-GB" sz="2200" kern="1200" dirty="0" smtClean="0"/>
            <a:t>90</a:t>
          </a:r>
          <a:r>
            <a:rPr lang="en-GB" sz="2200" kern="1200" dirty="0" smtClean="0"/>
            <a:t>% of tobacco farmers </a:t>
          </a:r>
          <a:r>
            <a:rPr lang="en-GB" sz="2200" kern="1200" dirty="0" smtClean="0"/>
            <a:t>in Ruvuma shifted to </a:t>
          </a:r>
          <a:r>
            <a:rPr lang="en-GB" sz="2200" kern="1200" dirty="0" smtClean="0"/>
            <a:t>alternative crops</a:t>
          </a:r>
          <a:endParaRPr lang="en-GB" sz="2200" kern="1200" dirty="0"/>
        </a:p>
      </dsp:txBody>
      <dsp:txXfrm>
        <a:off x="2627630" y="0"/>
        <a:ext cx="9316719" cy="2841892"/>
      </dsp:txXfrm>
    </dsp:sp>
    <dsp:sp modelId="{68524EF0-F804-4B3C-93AF-0607FE20D20F}">
      <dsp:nvSpPr>
        <dsp:cNvPr id="0" name=""/>
        <dsp:cNvSpPr/>
      </dsp:nvSpPr>
      <dsp:spPr>
        <a:xfrm>
          <a:off x="238760" y="465904"/>
          <a:ext cx="2388870" cy="191008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6BC399-2695-4E32-9AED-650B2BA9B413}">
      <dsp:nvSpPr>
        <dsp:cNvPr id="0" name=""/>
        <dsp:cNvSpPr/>
      </dsp:nvSpPr>
      <dsp:spPr>
        <a:xfrm>
          <a:off x="0" y="3080652"/>
          <a:ext cx="11944350" cy="2782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GB" sz="2800" kern="1200" dirty="0" smtClean="0"/>
        </a:p>
        <a:p>
          <a:pPr marL="0" marR="0" lvl="0" indent="0" algn="l" defTabSz="914400" eaLnBrk="1" fontAlgn="auto" latinLnBrk="0" hangingPunct="1">
            <a:lnSpc>
              <a:spcPct val="100000"/>
            </a:lnSpc>
            <a:spcBef>
              <a:spcPct val="0"/>
            </a:spcBef>
            <a:spcAft>
              <a:spcPts val="0"/>
            </a:spcAft>
            <a:buClrTx/>
            <a:buSzTx/>
            <a:buFontTx/>
            <a:buNone/>
            <a:tabLst/>
            <a:defRPr/>
          </a:pPr>
          <a:endParaRPr lang="en-GB" sz="2800" kern="1200" dirty="0" smtClean="0"/>
        </a:p>
        <a:p>
          <a:pPr marL="0" marR="0" lvl="0" indent="0" algn="l" defTabSz="914400" eaLnBrk="1" fontAlgn="auto" latinLnBrk="0" hangingPunct="1">
            <a:lnSpc>
              <a:spcPct val="100000"/>
            </a:lnSpc>
            <a:spcBef>
              <a:spcPct val="0"/>
            </a:spcBef>
            <a:spcAft>
              <a:spcPts val="0"/>
            </a:spcAft>
            <a:buClrTx/>
            <a:buSzTx/>
            <a:buFontTx/>
            <a:buNone/>
            <a:tabLst/>
            <a:defRPr/>
          </a:pPr>
          <a:endParaRPr lang="en-GB" sz="2800" kern="1200" dirty="0" smtClean="0"/>
        </a:p>
        <a:p>
          <a:pPr marL="0" marR="0" lvl="0" indent="0" algn="l" defTabSz="914400" eaLnBrk="1" fontAlgn="auto" latinLnBrk="0" hangingPunct="1">
            <a:lnSpc>
              <a:spcPct val="100000"/>
            </a:lnSpc>
            <a:spcBef>
              <a:spcPct val="0"/>
            </a:spcBef>
            <a:spcAft>
              <a:spcPts val="0"/>
            </a:spcAft>
            <a:buClrTx/>
            <a:buSzTx/>
            <a:buFontTx/>
            <a:buNone/>
            <a:tabLst/>
            <a:defRPr/>
          </a:pPr>
          <a:endParaRPr lang="en-GB" sz="2800"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GB" sz="2800" kern="1200" dirty="0" smtClean="0"/>
            <a:t>The articles with the lowest implementation rates continue to be:</a:t>
          </a:r>
        </a:p>
        <a:p>
          <a:pPr marL="0" marR="0" lvl="0" indent="0" algn="l" defTabSz="914400" eaLnBrk="1" fontAlgn="auto" latinLnBrk="0" hangingPunct="1">
            <a:lnSpc>
              <a:spcPct val="100000"/>
            </a:lnSpc>
            <a:spcBef>
              <a:spcPct val="0"/>
            </a:spcBef>
            <a:spcAft>
              <a:spcPts val="0"/>
            </a:spcAft>
            <a:buClrTx/>
            <a:buSzTx/>
            <a:buFontTx/>
            <a:buNone/>
            <a:tabLst/>
            <a:defRPr/>
          </a:pPr>
          <a:r>
            <a:rPr lang="en-GB" sz="2400" kern="1200" dirty="0" smtClean="0"/>
            <a:t>	Article 18 (Protection of the environment and the health of 	persons) </a:t>
          </a:r>
        </a:p>
        <a:p>
          <a:pPr marL="0" marR="0" lvl="0" indent="0" algn="l" defTabSz="914400" eaLnBrk="1" fontAlgn="auto" latinLnBrk="0" hangingPunct="1">
            <a:lnSpc>
              <a:spcPct val="100000"/>
            </a:lnSpc>
            <a:spcBef>
              <a:spcPct val="0"/>
            </a:spcBef>
            <a:spcAft>
              <a:spcPts val="0"/>
            </a:spcAft>
            <a:buClrTx/>
            <a:buSzTx/>
            <a:buFontTx/>
            <a:buNone/>
            <a:tabLst/>
            <a:defRPr/>
          </a:pPr>
          <a:r>
            <a:rPr lang="en-GB" sz="2400" kern="1200" dirty="0" smtClean="0"/>
            <a:t>	Article 19 (Liability) </a:t>
          </a:r>
        </a:p>
        <a:p>
          <a:pPr marL="0" marR="0" lvl="0" indent="0" algn="l" defTabSz="914400" eaLnBrk="1" fontAlgn="auto" latinLnBrk="0" hangingPunct="1">
            <a:lnSpc>
              <a:spcPct val="100000"/>
            </a:lnSpc>
            <a:spcBef>
              <a:spcPct val="0"/>
            </a:spcBef>
            <a:spcAft>
              <a:spcPts val="0"/>
            </a:spcAft>
            <a:buClrTx/>
            <a:buSzTx/>
            <a:buFontTx/>
            <a:buNone/>
            <a:tabLst/>
            <a:defRPr/>
          </a:pPr>
          <a:r>
            <a:rPr lang="en-GB" sz="2400" kern="1200" dirty="0" smtClean="0"/>
            <a:t>	Article 17 (Provision of support for economically viable 	alternative activities).</a:t>
          </a:r>
          <a:endParaRPr lang="en-GB" sz="2800" kern="1200" dirty="0" smtClean="0"/>
        </a:p>
        <a:p>
          <a:pPr marL="0" marR="0" lvl="0" indent="0" algn="l" defTabSz="914400" eaLnBrk="1" fontAlgn="auto" latinLnBrk="0" hangingPunct="1">
            <a:lnSpc>
              <a:spcPct val="100000"/>
            </a:lnSpc>
            <a:spcBef>
              <a:spcPct val="0"/>
            </a:spcBef>
            <a:spcAft>
              <a:spcPts val="0"/>
            </a:spcAft>
            <a:buClrTx/>
            <a:buSzTx/>
            <a:buFontTx/>
            <a:buNone/>
            <a:tabLst/>
            <a:defRPr/>
          </a:pPr>
          <a:endParaRPr lang="en-GB" sz="2800" kern="1200" dirty="0" smtClean="0"/>
        </a:p>
        <a:p>
          <a:pPr marL="0" marR="0" lvl="0" indent="0" algn="l" defTabSz="914400" eaLnBrk="1" fontAlgn="auto" latinLnBrk="0" hangingPunct="1">
            <a:lnSpc>
              <a:spcPct val="100000"/>
            </a:lnSpc>
            <a:spcBef>
              <a:spcPct val="0"/>
            </a:spcBef>
            <a:spcAft>
              <a:spcPts val="0"/>
            </a:spcAft>
            <a:buClrTx/>
            <a:buSzTx/>
            <a:buFontTx/>
            <a:buNone/>
            <a:tabLst/>
            <a:defRPr/>
          </a:pPr>
          <a:endParaRPr lang="en-GB" sz="2800" kern="1200" dirty="0" smtClean="0"/>
        </a:p>
        <a:p>
          <a:pPr marL="0" marR="0" lvl="0" indent="0" algn="l" defTabSz="914400" eaLnBrk="1" fontAlgn="auto" latinLnBrk="0" hangingPunct="1">
            <a:lnSpc>
              <a:spcPct val="100000"/>
            </a:lnSpc>
            <a:spcBef>
              <a:spcPct val="0"/>
            </a:spcBef>
            <a:spcAft>
              <a:spcPts val="0"/>
            </a:spcAft>
            <a:buClrTx/>
            <a:buSzTx/>
            <a:buFontTx/>
            <a:buNone/>
            <a:tabLst/>
            <a:defRPr/>
          </a:pPr>
          <a:endParaRPr lang="en-GB" sz="2800" kern="1200" dirty="0" smtClean="0"/>
        </a:p>
        <a:p>
          <a:pPr lvl="0" algn="l" defTabSz="1244600">
            <a:lnSpc>
              <a:spcPct val="90000"/>
            </a:lnSpc>
            <a:spcBef>
              <a:spcPct val="0"/>
            </a:spcBef>
            <a:spcAft>
              <a:spcPct val="35000"/>
            </a:spcAft>
          </a:pPr>
          <a:endParaRPr lang="en-GB" sz="2800" kern="1200" dirty="0" smtClean="0"/>
        </a:p>
      </dsp:txBody>
      <dsp:txXfrm>
        <a:off x="2627630" y="3080652"/>
        <a:ext cx="9316719" cy="2782154"/>
      </dsp:txXfrm>
    </dsp:sp>
    <dsp:sp modelId="{DAA378B4-D618-430B-9A8C-3DE79258B276}">
      <dsp:nvSpPr>
        <dsp:cNvPr id="0" name=""/>
        <dsp:cNvSpPr/>
      </dsp:nvSpPr>
      <dsp:spPr>
        <a:xfrm>
          <a:off x="238760" y="3516688"/>
          <a:ext cx="2388870" cy="1910082"/>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357637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18332/tid/8472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Better Tobacco Control on front page than just tobacco! </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554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4412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43401a00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43401a00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8405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60694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43401a00f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43401a00f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236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GB" sz="1100" b="0" i="0" u="none" strike="noStrike" cap="none" dirty="0" smtClean="0">
                <a:solidFill>
                  <a:srgbClr val="000000"/>
                </a:solidFill>
                <a:latin typeface="Arial"/>
                <a:ea typeface="Arial"/>
                <a:cs typeface="Arial"/>
                <a:sym typeface="Arial"/>
              </a:rPr>
              <a:t>4.8% of students, 6.5% of boys, and 2.4% of girls currently used any tobacco products</a:t>
            </a:r>
            <a:endParaRPr lang="en-US" sz="1100" b="0" i="0" u="none" strike="noStrike" cap="none" dirty="0" smtClean="0">
              <a:solidFill>
                <a:srgbClr val="000000"/>
              </a:solidFill>
              <a:latin typeface="Arial"/>
              <a:ea typeface="Arial"/>
              <a:cs typeface="Arial"/>
              <a:sym typeface="Arial"/>
            </a:endParaRPr>
          </a:p>
          <a:p>
            <a:pPr>
              <a:buNone/>
            </a:pPr>
            <a:r>
              <a:rPr lang="en-GB" sz="1100" b="0" i="0" u="none" strike="noStrike" cap="none" dirty="0" smtClean="0">
                <a:solidFill>
                  <a:srgbClr val="000000"/>
                </a:solidFill>
                <a:latin typeface="Arial"/>
                <a:ea typeface="Arial"/>
                <a:cs typeface="Arial"/>
                <a:sym typeface="Arial"/>
              </a:rPr>
              <a:t>3.6% of students, 4.8% of boys, and 1.8% of girls currently smoked tobacco </a:t>
            </a:r>
            <a:endParaRPr lang="en-US" sz="1100" b="0" i="0" u="none" strike="noStrike" cap="none" dirty="0" smtClean="0">
              <a:solidFill>
                <a:srgbClr val="000000"/>
              </a:solidFill>
              <a:latin typeface="Arial"/>
              <a:ea typeface="Arial"/>
              <a:cs typeface="Arial"/>
              <a:sym typeface="Arial"/>
            </a:endParaRPr>
          </a:p>
          <a:p>
            <a:pPr>
              <a:buNone/>
            </a:pPr>
            <a:r>
              <a:rPr lang="en-GB" sz="1100" b="0" i="0" u="none" strike="noStrike" cap="none" dirty="0" smtClean="0">
                <a:solidFill>
                  <a:srgbClr val="000000"/>
                </a:solidFill>
                <a:latin typeface="Arial"/>
                <a:ea typeface="Arial"/>
                <a:cs typeface="Arial"/>
                <a:sym typeface="Arial"/>
              </a:rPr>
              <a:t>1.3% of students, 1.5% of boys, and 0.7% of girls currently smoked cigarettes </a:t>
            </a:r>
            <a:endParaRPr lang="en-US" sz="1100" b="0" i="0" u="none" strike="noStrike" cap="none" dirty="0" smtClean="0">
              <a:solidFill>
                <a:srgbClr val="000000"/>
              </a:solidFill>
              <a:latin typeface="Arial"/>
              <a:ea typeface="Arial"/>
              <a:cs typeface="Arial"/>
              <a:sym typeface="Arial"/>
            </a:endParaRPr>
          </a:p>
          <a:p>
            <a:pPr>
              <a:buNone/>
            </a:pPr>
            <a:r>
              <a:rPr lang="en-GB" sz="1100" b="0" i="0" u="none" strike="noStrike" cap="none" dirty="0" smtClean="0">
                <a:solidFill>
                  <a:srgbClr val="000000"/>
                </a:solidFill>
                <a:latin typeface="Arial"/>
                <a:ea typeface="Arial"/>
                <a:cs typeface="Arial"/>
                <a:sym typeface="Arial"/>
              </a:rPr>
              <a:t>2.1% of students, 2.9% (Global Youth Tobacco Survey, 2016)</a:t>
            </a:r>
            <a:endParaRPr lang="en-US" sz="1100" b="0" i="0" u="none" strike="noStrike" cap="none" dirty="0" smtClean="0">
              <a:solidFill>
                <a:srgbClr val="000000"/>
              </a:solidFill>
              <a:latin typeface="Arial"/>
              <a:ea typeface="Arial"/>
              <a:cs typeface="Arial"/>
              <a:sym typeface="Arial"/>
            </a:endParaRPr>
          </a:p>
          <a:p>
            <a:pPr marL="0" lvl="0" indent="0" algn="l" rtl="0">
              <a:spcBef>
                <a:spcPts val="0"/>
              </a:spcBef>
              <a:spcAft>
                <a:spcPts val="0"/>
              </a:spcAft>
              <a:buNone/>
            </a:pPr>
            <a:endParaRPr dirty="0"/>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04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916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National Tobacco Control Strategic Plan 2021 – 2026 ready, awaiting signature next month</a:t>
            </a:r>
            <a:endParaRPr dirty="0"/>
          </a:p>
        </p:txBody>
      </p:sp>
      <p:sp>
        <p:nvSpPr>
          <p:cNvPr id="148" name="Google Shape;14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379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FCTC adopted by the WHA 27 May 2003 and came into force</a:t>
            </a:r>
            <a:r>
              <a:rPr lang="en-US" baseline="0" dirty="0" smtClean="0"/>
              <a:t> 27 February 2005</a:t>
            </a:r>
          </a:p>
          <a:p>
            <a:pPr marL="0" lvl="0" indent="0" algn="l" rtl="0">
              <a:spcBef>
                <a:spcPts val="0"/>
              </a:spcBef>
              <a:spcAft>
                <a:spcPts val="0"/>
              </a:spcAft>
              <a:buNone/>
            </a:pPr>
            <a:r>
              <a:rPr lang="en-US" baseline="0" dirty="0" smtClean="0"/>
              <a:t>Tobacco Products Regulation Gov Notice… pro-tobacco companies, so is the Designation of Inspectors 2021 - not worthy mentioning</a:t>
            </a: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1650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2020 &amp; 2021 Tanzania scored 73 (https://globaltobaccoindex.org/country/TZ) </a:t>
            </a:r>
            <a:endParaRPr/>
          </a:p>
        </p:txBody>
      </p:sp>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2607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WHO recommends</a:t>
            </a:r>
            <a:r>
              <a:rPr lang="en-US" baseline="0" dirty="0" smtClean="0"/>
              <a:t> at least 75% of the retail price</a:t>
            </a:r>
          </a:p>
          <a:p>
            <a:pPr marL="0" lvl="0" indent="0" algn="l" rtl="0">
              <a:spcBef>
                <a:spcPts val="0"/>
              </a:spcBef>
              <a:spcAft>
                <a:spcPts val="0"/>
              </a:spcAft>
              <a:buNone/>
            </a:pPr>
            <a:r>
              <a:rPr lang="en-US" baseline="0" dirty="0" smtClean="0"/>
              <a:t>Tanzania has among the lowest tobacco taxes in Africa</a:t>
            </a:r>
          </a:p>
          <a:p>
            <a:pPr marL="0" lvl="0" indent="0" algn="l" rtl="0">
              <a:spcBef>
                <a:spcPts val="0"/>
              </a:spcBef>
              <a:spcAft>
                <a:spcPts val="0"/>
              </a:spcAft>
              <a:buNone/>
            </a:pPr>
            <a:r>
              <a:rPr lang="en-US" baseline="0" dirty="0" smtClean="0"/>
              <a:t>WHO recommends 100% smoke free – </a:t>
            </a:r>
            <a:r>
              <a:rPr lang="en-US" baseline="0" dirty="0" smtClean="0">
                <a:solidFill>
                  <a:srgbClr val="FF0000"/>
                </a:solidFill>
              </a:rPr>
              <a:t>no designated smoking areas</a:t>
            </a:r>
            <a:endParaRPr dirty="0">
              <a:solidFill>
                <a:srgbClr val="FF0000"/>
              </a:solidFill>
            </a:endParaRPr>
          </a:p>
        </p:txBody>
      </p:sp>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3463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Art 12 – Sensitisation</a:t>
            </a:r>
            <a:r>
              <a:rPr lang="en-GB" baseline="0" dirty="0" smtClean="0"/>
              <a:t> seminar for Champion MPs on NCDs (60 in total) by TTCF</a:t>
            </a:r>
            <a:endParaRPr lang="en-GB" dirty="0" smtClean="0"/>
          </a:p>
          <a:p>
            <a:endParaRPr lang="en-GB" dirty="0" smtClean="0"/>
          </a:p>
          <a:p>
            <a:r>
              <a:rPr lang="en-GB" dirty="0" smtClean="0"/>
              <a:t>Promotion of YES cigarette by Premium Tobacco Co. – using young</a:t>
            </a:r>
            <a:r>
              <a:rPr lang="en-GB" baseline="0" dirty="0" smtClean="0"/>
              <a:t> celebrities </a:t>
            </a:r>
            <a:r>
              <a:rPr lang="en-GB" dirty="0" smtClean="0"/>
              <a:t> (Harmonize</a:t>
            </a:r>
            <a:r>
              <a:rPr lang="en-GB" baseline="0" dirty="0" smtClean="0"/>
              <a:t> named Tanzania Ambassador for Yes Cigarettes) - https://globaltobaccoindex.org/country/TZ  </a:t>
            </a:r>
            <a:endParaRPr lang="en-GB" dirty="0"/>
          </a:p>
        </p:txBody>
      </p:sp>
    </p:spTree>
    <p:extLst>
      <p:ext uri="{BB962C8B-B14F-4D97-AF65-F5344CB8AC3E}">
        <p14:creationId xmlns:p14="http://schemas.microsoft.com/office/powerpoint/2010/main" val="1596932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Art 17 &amp; 18 - Since 2006 – to-date, TTCF</a:t>
            </a:r>
            <a:r>
              <a:rPr lang="en-GB" baseline="0" dirty="0" smtClean="0"/>
              <a:t> has been working with tobacco farmers in </a:t>
            </a:r>
            <a:r>
              <a:rPr lang="en-GB" baseline="0" dirty="0" err="1" smtClean="0"/>
              <a:t>Namtumbo</a:t>
            </a:r>
            <a:r>
              <a:rPr lang="en-GB" baseline="0" dirty="0" smtClean="0"/>
              <a:t> District, Ruvuma Region, more than 90% have adopted alternative crops, registering great improvement in their socio-economic status. Graph shows increased maize &amp; rice production (2006 -2014). Similar increase in other crops (sunflower, sesame, beans, groundnuts) (</a:t>
            </a:r>
            <a:r>
              <a:rPr lang="en-US" sz="1100" b="0" i="0" u="none" strike="noStrike" cap="none" dirty="0" smtClean="0">
                <a:solidFill>
                  <a:srgbClr val="000000"/>
                </a:solidFill>
                <a:latin typeface="Arial"/>
                <a:ea typeface="Arial"/>
                <a:cs typeface="Arial"/>
                <a:sym typeface="Arial"/>
                <a:hlinkClick r:id="rId3"/>
              </a:rPr>
              <a:t>https://doi.org/10.18332/tid/84721</a:t>
            </a:r>
            <a:r>
              <a:rPr lang="en-US" sz="1100" b="0" i="0" u="none" strike="noStrike" cap="none" dirty="0" smtClean="0">
                <a:solidFill>
                  <a:srgbClr val="000000"/>
                </a:solidFill>
                <a:latin typeface="Arial"/>
                <a:ea typeface="Arial"/>
                <a:cs typeface="Arial"/>
                <a:sym typeface="Arial"/>
              </a:rPr>
              <a:t>)</a:t>
            </a:r>
            <a:endParaRPr lang="en-GB" baseline="0" dirty="0" smtClean="0"/>
          </a:p>
          <a:p>
            <a:r>
              <a:rPr lang="en-GB" baseline="0" dirty="0" smtClean="0"/>
              <a:t> Art 11 – Tanzania – cigarette packages have 30% text heath warnings; WHO recommends graphic health warnings covering at least 50% front and back</a:t>
            </a:r>
            <a:endParaRPr lang="en-GB" dirty="0"/>
          </a:p>
        </p:txBody>
      </p:sp>
    </p:spTree>
    <p:extLst>
      <p:ext uri="{BB962C8B-B14F-4D97-AF65-F5344CB8AC3E}">
        <p14:creationId xmlns:p14="http://schemas.microsoft.com/office/powerpoint/2010/main" val="4071462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7447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7.jpeg"/><Relationship Id="rId4" Type="http://schemas.openxmlformats.org/officeDocument/2006/relationships/diagramData" Target="../diagrams/data3.xml"/><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hyperlink" Target="https://www.econbiz.de/Search/Results?lookfor=person:%22Mohele,+A.+T.%22&amp;type=All" TargetMode="External"/><Relationship Id="rId3" Type="http://schemas.openxmlformats.org/officeDocument/2006/relationships/hyperlink" Target="https://www.nbs.go.tz/" TargetMode="External"/><Relationship Id="rId7" Type="http://schemas.openxmlformats.org/officeDocument/2006/relationships/hyperlink" Target="https://www.econbiz.de/Search/Results?lookfor=person:%22Boesen,+Jannik%22&amp;type=Al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bot.go.tz/Publications/Regular/Monthly%20Economic%20Review/en/2022060917051207.pdf" TargetMode="External"/><Relationship Id="rId5" Type="http://schemas.openxmlformats.org/officeDocument/2006/relationships/hyperlink" Target="https://extranet.who.int/ncdsmicrodata/index.php/catalog/810/related-materials" TargetMode="External"/><Relationship Id="rId4" Type="http://schemas.openxmlformats.org/officeDocument/2006/relationships/hyperlink" Target="https://www.who.int/data/gho/data/themes/theme-details/GHO/tobacco-control" TargetMode="External"/><Relationship Id="rId9" Type="http://schemas.openxmlformats.org/officeDocument/2006/relationships/hyperlink" Target="https://doi.org/10.18332/tid/8472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981824" y="-67468"/>
            <a:ext cx="5219701" cy="3914206"/>
          </a:xfrm>
          <a:prstGeom prst="rect">
            <a:avLst/>
          </a:prstGeom>
        </p:spPr>
      </p:pic>
      <p:pic>
        <p:nvPicPr>
          <p:cNvPr id="4" name="Picture 3"/>
          <p:cNvPicPr>
            <a:picLocks noChangeAspect="1"/>
          </p:cNvPicPr>
          <p:nvPr/>
        </p:nvPicPr>
        <p:blipFill>
          <a:blip r:embed="rId4"/>
          <a:stretch>
            <a:fillRect/>
          </a:stretch>
        </p:blipFill>
        <p:spPr>
          <a:xfrm>
            <a:off x="0" y="-63847"/>
            <a:ext cx="6981825" cy="3910585"/>
          </a:xfrm>
          <a:prstGeom prst="rect">
            <a:avLst/>
          </a:prstGeom>
        </p:spPr>
      </p:pic>
      <p:sp>
        <p:nvSpPr>
          <p:cNvPr id="5" name="Title 4"/>
          <p:cNvSpPr>
            <a:spLocks noGrp="1"/>
          </p:cNvSpPr>
          <p:nvPr>
            <p:ph type="ctrTitle"/>
          </p:nvPr>
        </p:nvSpPr>
        <p:spPr>
          <a:xfrm>
            <a:off x="162962" y="3846737"/>
            <a:ext cx="12263531" cy="1430863"/>
          </a:xfrm>
        </p:spPr>
        <p:txBody>
          <a:bodyPr/>
          <a:lstStyle/>
          <a:p>
            <a:r>
              <a:rPr lang="en-US" dirty="0" smtClean="0"/>
              <a:t>Tobacco </a:t>
            </a:r>
            <a:r>
              <a:rPr lang="en-US" dirty="0" smtClean="0">
                <a:solidFill>
                  <a:schemeClr val="tx1"/>
                </a:solidFill>
              </a:rPr>
              <a:t>Control</a:t>
            </a:r>
            <a:r>
              <a:rPr lang="en-US" dirty="0" smtClean="0"/>
              <a:t> in Tanzania</a:t>
            </a:r>
            <a:endParaRPr lang="en-GB" dirty="0"/>
          </a:p>
        </p:txBody>
      </p:sp>
      <p:sp>
        <p:nvSpPr>
          <p:cNvPr id="6" name="Subtitle 5"/>
          <p:cNvSpPr>
            <a:spLocks noGrp="1"/>
          </p:cNvSpPr>
          <p:nvPr>
            <p:ph type="subTitle" idx="1"/>
          </p:nvPr>
        </p:nvSpPr>
        <p:spPr>
          <a:xfrm>
            <a:off x="6981823" y="5612576"/>
            <a:ext cx="5117513" cy="1059255"/>
          </a:xfrm>
        </p:spPr>
        <p:txBody>
          <a:bodyPr>
            <a:normAutofit/>
          </a:bodyPr>
          <a:lstStyle/>
          <a:p>
            <a:pPr algn="l"/>
            <a:r>
              <a:rPr lang="en-US" dirty="0" err="1" smtClean="0"/>
              <a:t>Deogratias</a:t>
            </a:r>
            <a:r>
              <a:rPr lang="en-US" dirty="0" smtClean="0"/>
              <a:t> B. </a:t>
            </a:r>
            <a:r>
              <a:rPr lang="en-US" dirty="0" err="1" smtClean="0"/>
              <a:t>Kilasara</a:t>
            </a:r>
            <a:r>
              <a:rPr lang="en-US" dirty="0" smtClean="0"/>
              <a:t> </a:t>
            </a:r>
          </a:p>
          <a:p>
            <a:pPr algn="l"/>
            <a:r>
              <a:rPr lang="en-US" dirty="0" smtClean="0"/>
              <a:t>President Tanzania Dental Association</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GB" dirty="0"/>
              <a:t>Implementation of WHO Framework </a:t>
            </a:r>
            <a:r>
              <a:rPr lang="en-GB" dirty="0" smtClean="0">
                <a:solidFill>
                  <a:schemeClr val="tx1"/>
                </a:solidFill>
              </a:rPr>
              <a:t>Convention</a:t>
            </a:r>
            <a:r>
              <a:rPr lang="en-GB" dirty="0" smtClean="0">
                <a:solidFill>
                  <a:srgbClr val="FF0000"/>
                </a:solidFill>
              </a:rPr>
              <a:t> </a:t>
            </a:r>
            <a:r>
              <a:rPr lang="en-GB" dirty="0" smtClean="0"/>
              <a:t>on </a:t>
            </a:r>
            <a:r>
              <a:rPr lang="en-GB" dirty="0"/>
              <a:t>Tobacco Control in Tanzania 2007- 2022</a:t>
            </a:r>
            <a:endParaRPr dirty="0"/>
          </a:p>
        </p:txBody>
      </p:sp>
      <p:pic>
        <p:nvPicPr>
          <p:cNvPr id="4" name="Picture 3"/>
          <p:cNvPicPr>
            <a:picLocks noChangeAspect="1"/>
          </p:cNvPicPr>
          <p:nvPr/>
        </p:nvPicPr>
        <p:blipFill>
          <a:blip r:embed="rId3"/>
          <a:stretch>
            <a:fillRect/>
          </a:stretch>
        </p:blipFill>
        <p:spPr>
          <a:xfrm>
            <a:off x="10967849" y="0"/>
            <a:ext cx="1224151" cy="1490271"/>
          </a:xfrm>
          <a:prstGeom prst="rect">
            <a:avLst/>
          </a:prstGeom>
        </p:spPr>
      </p:pic>
      <p:graphicFrame>
        <p:nvGraphicFramePr>
          <p:cNvPr id="3" name="Diagram 2"/>
          <p:cNvGraphicFramePr/>
          <p:nvPr>
            <p:extLst>
              <p:ext uri="{D42A27DB-BD31-4B8C-83A1-F6EECF244321}">
                <p14:modId xmlns:p14="http://schemas.microsoft.com/office/powerpoint/2010/main" val="923345265"/>
              </p:ext>
            </p:extLst>
          </p:nvPr>
        </p:nvGraphicFramePr>
        <p:xfrm>
          <a:off x="674370" y="1439333"/>
          <a:ext cx="1118997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 Placeholder 4"/>
          <p:cNvSpPr>
            <a:spLocks noGrp="1"/>
          </p:cNvSpPr>
          <p:nvPr>
            <p:ph type="body" idx="1"/>
          </p:nvPr>
        </p:nvSpPr>
        <p:spPr/>
        <p:txBody>
          <a:bodyPr/>
          <a:lstStyle/>
          <a:p>
            <a:pPr marL="114300" indent="0">
              <a:buNone/>
            </a:pPr>
            <a:r>
              <a:rPr lang="en-US" dirty="0" smtClean="0"/>
              <a:t> </a:t>
            </a:r>
            <a:endParaRPr lang="en-GB" dirty="0"/>
          </a:p>
        </p:txBody>
      </p:sp>
      <p:pic>
        <p:nvPicPr>
          <p:cNvPr id="6" name="Content Placeholder 3" descr="WHO's poster for World No Tobacco Day 2014."/>
          <p:cNvPicPr>
            <a:picLocks/>
          </p:cNvPicPr>
          <p:nvPr/>
        </p:nvPicPr>
        <p:blipFill>
          <a:blip r:embed="rId9" cstate="print"/>
          <a:srcRect/>
          <a:stretch>
            <a:fillRect/>
          </a:stretch>
        </p:blipFill>
        <p:spPr>
          <a:xfrm>
            <a:off x="711200" y="1689100"/>
            <a:ext cx="2501900" cy="2070100"/>
          </a:xfrm>
          <a:prstGeom prst="rect">
            <a:avLst/>
          </a:prstGeom>
        </p:spPr>
      </p:pic>
      <p:pic>
        <p:nvPicPr>
          <p:cNvPr id="7" name="Picture 3"/>
          <p:cNvPicPr>
            <a:picLocks noChangeAspect="1" noChangeArrowheads="1"/>
          </p:cNvPicPr>
          <p:nvPr/>
        </p:nvPicPr>
        <p:blipFill>
          <a:blip r:embed="rId10" cstate="print"/>
          <a:srcRect/>
          <a:stretch>
            <a:fillRect/>
          </a:stretch>
        </p:blipFill>
        <p:spPr bwMode="auto">
          <a:xfrm>
            <a:off x="736600" y="4378960"/>
            <a:ext cx="2413000" cy="2260600"/>
          </a:xfrm>
          <a:prstGeom prst="rect">
            <a:avLst/>
          </a:prstGeom>
          <a:noFill/>
          <a:ln w="9525">
            <a:noFill/>
            <a:miter lim="800000"/>
            <a:headEnd/>
            <a:tailEnd/>
          </a:ln>
        </p:spPr>
      </p:pic>
    </p:spTree>
    <p:extLst>
      <p:ext uri="{BB962C8B-B14F-4D97-AF65-F5344CB8AC3E}">
        <p14:creationId xmlns:p14="http://schemas.microsoft.com/office/powerpoint/2010/main" val="668687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6483"/>
            <a:ext cx="10515600" cy="893307"/>
          </a:xfrm>
        </p:spPr>
        <p:txBody>
          <a:bodyPr>
            <a:normAutofit fontScale="90000"/>
          </a:bodyPr>
          <a:lstStyle/>
          <a:p>
            <a:r>
              <a:rPr lang="en-GB" dirty="0"/>
              <a:t>Implementation of WHO Framework </a:t>
            </a:r>
            <a:r>
              <a:rPr lang="en-GB" dirty="0" smtClean="0">
                <a:solidFill>
                  <a:schemeClr val="tx1"/>
                </a:solidFill>
              </a:rPr>
              <a:t>Convention</a:t>
            </a:r>
            <a:r>
              <a:rPr lang="en-GB" dirty="0" smtClean="0">
                <a:solidFill>
                  <a:srgbClr val="FF0000"/>
                </a:solidFill>
              </a:rPr>
              <a:t> </a:t>
            </a:r>
            <a:r>
              <a:rPr lang="en-GB" dirty="0" smtClean="0"/>
              <a:t>on </a:t>
            </a:r>
            <a:r>
              <a:rPr lang="en-GB" dirty="0"/>
              <a:t>Tobacco Control in Tanzania 2007- </a:t>
            </a:r>
            <a:r>
              <a:rPr lang="en-GB" dirty="0" smtClean="0"/>
              <a:t>2022 cont…</a:t>
            </a:r>
            <a:endParaRPr lang="en-GB" dirty="0"/>
          </a:p>
        </p:txBody>
      </p:sp>
      <p:sp>
        <p:nvSpPr>
          <p:cNvPr id="3" name="Text Placeholder 2"/>
          <p:cNvSpPr>
            <a:spLocks noGrp="1"/>
          </p:cNvSpPr>
          <p:nvPr>
            <p:ph type="body" idx="1"/>
          </p:nvPr>
        </p:nvSpPr>
        <p:spPr/>
        <p:txBody>
          <a:bodyPr/>
          <a:lstStyle/>
          <a:p>
            <a:pPr marL="114300" indent="0">
              <a:buNone/>
            </a:pPr>
            <a:r>
              <a:rPr lang="en-US" dirty="0" smtClean="0"/>
              <a:t> </a:t>
            </a:r>
            <a:endParaRPr lang="en-GB" dirty="0"/>
          </a:p>
        </p:txBody>
      </p:sp>
      <p:graphicFrame>
        <p:nvGraphicFramePr>
          <p:cNvPr id="4" name="Diagram 3"/>
          <p:cNvGraphicFramePr/>
          <p:nvPr>
            <p:extLst>
              <p:ext uri="{D42A27DB-BD31-4B8C-83A1-F6EECF244321}">
                <p14:modId xmlns:p14="http://schemas.microsoft.com/office/powerpoint/2010/main" val="3982433697"/>
              </p:ext>
            </p:extLst>
          </p:nvPr>
        </p:nvGraphicFramePr>
        <p:xfrm>
          <a:off x="720090" y="1371516"/>
          <a:ext cx="1147191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8035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9323"/>
            <a:ext cx="10515600" cy="820879"/>
          </a:xfrm>
        </p:spPr>
        <p:txBody>
          <a:bodyPr>
            <a:normAutofit fontScale="90000"/>
          </a:bodyPr>
          <a:lstStyle/>
          <a:p>
            <a:r>
              <a:rPr lang="en-GB" dirty="0"/>
              <a:t>Implementation of WHO Framework </a:t>
            </a:r>
            <a:r>
              <a:rPr lang="en-GB" dirty="0" smtClean="0">
                <a:solidFill>
                  <a:schemeClr val="tx1"/>
                </a:solidFill>
              </a:rPr>
              <a:t>Convention </a:t>
            </a:r>
            <a:r>
              <a:rPr lang="en-GB" dirty="0" smtClean="0"/>
              <a:t>on </a:t>
            </a:r>
            <a:r>
              <a:rPr lang="en-GB" dirty="0"/>
              <a:t>Tobacco Control in Tanzania 2007- 2022 cont…</a:t>
            </a:r>
          </a:p>
        </p:txBody>
      </p:sp>
      <p:sp>
        <p:nvSpPr>
          <p:cNvPr id="3" name="Text Placeholder 2"/>
          <p:cNvSpPr>
            <a:spLocks noGrp="1"/>
          </p:cNvSpPr>
          <p:nvPr>
            <p:ph type="body" idx="1"/>
          </p:nvPr>
        </p:nvSpPr>
        <p:spPr/>
        <p:txBody>
          <a:bodyPr/>
          <a:lstStyle/>
          <a:p>
            <a:pPr marL="114300" indent="0">
              <a:buNone/>
            </a:pPr>
            <a:r>
              <a:rPr lang="en-US" dirty="0" smtClean="0"/>
              <a:t>  </a:t>
            </a:r>
            <a:endParaRPr lang="en-GB" dirty="0"/>
          </a:p>
        </p:txBody>
      </p:sp>
      <p:graphicFrame>
        <p:nvGraphicFramePr>
          <p:cNvPr id="4" name="Diagram 3"/>
          <p:cNvGraphicFramePr/>
          <p:nvPr>
            <p:extLst>
              <p:ext uri="{D42A27DB-BD31-4B8C-83A1-F6EECF244321}">
                <p14:modId xmlns:p14="http://schemas.microsoft.com/office/powerpoint/2010/main" val="614832832"/>
              </p:ext>
            </p:extLst>
          </p:nvPr>
        </p:nvGraphicFramePr>
        <p:xfrm>
          <a:off x="400050" y="1122545"/>
          <a:ext cx="11235690" cy="5948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9557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93307"/>
          </a:xfrm>
        </p:spPr>
        <p:txBody>
          <a:bodyPr>
            <a:normAutofit fontScale="90000"/>
          </a:bodyPr>
          <a:lstStyle/>
          <a:p>
            <a:r>
              <a:rPr lang="en-GB" dirty="0"/>
              <a:t>Implementation of WHO Framework on Tobacco Control in Tanzania 2007- </a:t>
            </a:r>
            <a:r>
              <a:rPr lang="en-GB" dirty="0" smtClean="0"/>
              <a:t>2022 </a:t>
            </a:r>
            <a:r>
              <a:rPr lang="en-GB" dirty="0" err="1" smtClean="0"/>
              <a:t>cont</a:t>
            </a:r>
            <a:r>
              <a:rPr lang="en-GB" dirty="0" smtClean="0"/>
              <a:t>…</a:t>
            </a:r>
            <a:endParaRPr lang="en-GB" dirty="0"/>
          </a:p>
        </p:txBody>
      </p:sp>
      <p:sp>
        <p:nvSpPr>
          <p:cNvPr id="3" name="Text Placeholder 2"/>
          <p:cNvSpPr>
            <a:spLocks noGrp="1"/>
          </p:cNvSpPr>
          <p:nvPr>
            <p:ph type="body" idx="1"/>
          </p:nvPr>
        </p:nvSpPr>
        <p:spPr/>
        <p:txBody>
          <a:bodyPr/>
          <a:lstStyle/>
          <a:p>
            <a:pPr marL="114300" indent="0">
              <a:buNone/>
            </a:pPr>
            <a:r>
              <a:rPr lang="en-US" dirty="0" smtClean="0"/>
              <a:t> </a:t>
            </a:r>
            <a:endParaRPr lang="en-GB" dirty="0"/>
          </a:p>
        </p:txBody>
      </p:sp>
      <p:graphicFrame>
        <p:nvGraphicFramePr>
          <p:cNvPr id="4" name="Diagram 3"/>
          <p:cNvGraphicFramePr/>
          <p:nvPr>
            <p:extLst>
              <p:ext uri="{D42A27DB-BD31-4B8C-83A1-F6EECF244321}">
                <p14:modId xmlns:p14="http://schemas.microsoft.com/office/powerpoint/2010/main" val="3711594840"/>
              </p:ext>
            </p:extLst>
          </p:nvPr>
        </p:nvGraphicFramePr>
        <p:xfrm>
          <a:off x="148590" y="927100"/>
          <a:ext cx="11944350" cy="5863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045467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Tanzania Tobacco Control Forum (TTCF)</a:t>
            </a:r>
            <a:endParaRPr/>
          </a:p>
        </p:txBody>
      </p:sp>
      <p:sp>
        <p:nvSpPr>
          <p:cNvPr id="133" name="Google Shape;13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ct val="100000"/>
              <a:buChar char="•"/>
            </a:pPr>
            <a:r>
              <a:rPr lang="en-GB" dirty="0">
                <a:solidFill>
                  <a:schemeClr val="tx1"/>
                </a:solidFill>
              </a:rPr>
              <a:t>Following ratification of WHO FCTC in 2007,  the </a:t>
            </a:r>
            <a:r>
              <a:rPr lang="en-GB" dirty="0" smtClean="0">
                <a:solidFill>
                  <a:schemeClr val="tx1"/>
                </a:solidFill>
              </a:rPr>
              <a:t>Tobacco </a:t>
            </a:r>
            <a:r>
              <a:rPr lang="en-GB" dirty="0" smtClean="0">
                <a:solidFill>
                  <a:schemeClr val="tx1"/>
                </a:solidFill>
              </a:rPr>
              <a:t>Products Regulation Act (2003)  </a:t>
            </a:r>
            <a:r>
              <a:rPr lang="en-GB" dirty="0">
                <a:solidFill>
                  <a:schemeClr val="tx1"/>
                </a:solidFill>
              </a:rPr>
              <a:t>(</a:t>
            </a:r>
            <a:r>
              <a:rPr lang="en-GB" dirty="0" smtClean="0">
                <a:solidFill>
                  <a:schemeClr val="tx1"/>
                </a:solidFill>
              </a:rPr>
              <a:t>TPRA, 2003) </a:t>
            </a:r>
            <a:r>
              <a:rPr lang="en-GB" dirty="0" smtClean="0">
                <a:solidFill>
                  <a:schemeClr val="tx1"/>
                </a:solidFill>
              </a:rPr>
              <a:t>needed </a:t>
            </a:r>
            <a:r>
              <a:rPr lang="en-GB" dirty="0">
                <a:solidFill>
                  <a:schemeClr val="tx1"/>
                </a:solidFill>
              </a:rPr>
              <a:t>review to conform with </a:t>
            </a:r>
            <a:r>
              <a:rPr lang="en-GB" dirty="0" smtClean="0">
                <a:solidFill>
                  <a:schemeClr val="tx1"/>
                </a:solidFill>
              </a:rPr>
              <a:t>FCTC</a:t>
            </a:r>
          </a:p>
          <a:p>
            <a:pPr marL="228600" lvl="0" indent="-228600" algn="l" rtl="0">
              <a:lnSpc>
                <a:spcPct val="90000"/>
              </a:lnSpc>
              <a:spcBef>
                <a:spcPts val="0"/>
              </a:spcBef>
              <a:spcAft>
                <a:spcPts val="0"/>
              </a:spcAft>
              <a:buClr>
                <a:schemeClr val="dk1"/>
              </a:buClr>
              <a:buSzPct val="100000"/>
              <a:buChar char="•"/>
            </a:pPr>
            <a:r>
              <a:rPr lang="en-GB" dirty="0" smtClean="0">
                <a:solidFill>
                  <a:schemeClr val="tx1"/>
                </a:solidFill>
              </a:rPr>
              <a:t>Review </a:t>
            </a:r>
            <a:r>
              <a:rPr lang="en-GB" dirty="0">
                <a:solidFill>
                  <a:schemeClr val="tx1"/>
                </a:solidFill>
              </a:rPr>
              <a:t>identified loophole, TTCF collaborated with </a:t>
            </a:r>
            <a:r>
              <a:rPr lang="en-GB" dirty="0" err="1">
                <a:solidFill>
                  <a:schemeClr val="tx1"/>
                </a:solidFill>
              </a:rPr>
              <a:t>MoH</a:t>
            </a:r>
            <a:r>
              <a:rPr lang="en-GB" dirty="0">
                <a:solidFill>
                  <a:schemeClr val="tx1"/>
                </a:solidFill>
              </a:rPr>
              <a:t> to develop new </a:t>
            </a:r>
            <a:r>
              <a:rPr lang="en-GB" dirty="0" smtClean="0">
                <a:solidFill>
                  <a:schemeClr val="tx1"/>
                </a:solidFill>
              </a:rPr>
              <a:t>bill </a:t>
            </a:r>
            <a:r>
              <a:rPr lang="en-GB" dirty="0" smtClean="0">
                <a:solidFill>
                  <a:schemeClr val="tx1"/>
                </a:solidFill>
              </a:rPr>
              <a:t>which </a:t>
            </a:r>
            <a:r>
              <a:rPr lang="en-GB" dirty="0">
                <a:solidFill>
                  <a:schemeClr val="tx1"/>
                </a:solidFill>
              </a:rPr>
              <a:t>was supposed to be tabled in Parliament in November 2009: but this did not happen to date.</a:t>
            </a:r>
            <a:endParaRPr dirty="0">
              <a:solidFill>
                <a:schemeClr val="tx1"/>
              </a:solidFill>
            </a:endParaRPr>
          </a:p>
          <a:p>
            <a:pPr marL="228600" lvl="0" indent="-228600" algn="l" rtl="0">
              <a:lnSpc>
                <a:spcPct val="90000"/>
              </a:lnSpc>
              <a:spcBef>
                <a:spcPts val="1000"/>
              </a:spcBef>
              <a:spcAft>
                <a:spcPts val="0"/>
              </a:spcAft>
              <a:buClr>
                <a:schemeClr val="dk1"/>
              </a:buClr>
              <a:buSzPct val="100000"/>
              <a:buChar char="•"/>
            </a:pPr>
            <a:r>
              <a:rPr lang="en-GB" dirty="0">
                <a:solidFill>
                  <a:schemeClr val="tx1"/>
                </a:solidFill>
              </a:rPr>
              <a:t>TTCF &amp; partners engaged MP and </a:t>
            </a:r>
            <a:r>
              <a:rPr lang="en-GB" dirty="0" smtClean="0">
                <a:solidFill>
                  <a:schemeClr val="tx1"/>
                </a:solidFill>
              </a:rPr>
              <a:t>changed </a:t>
            </a:r>
            <a:r>
              <a:rPr lang="en-GB" dirty="0">
                <a:solidFill>
                  <a:schemeClr val="tx1"/>
                </a:solidFill>
              </a:rPr>
              <a:t>their perception about tobacco on its contribution to economy and need to have </a:t>
            </a:r>
            <a:r>
              <a:rPr lang="en-GB" dirty="0" smtClean="0">
                <a:solidFill>
                  <a:schemeClr val="tx1"/>
                </a:solidFill>
              </a:rPr>
              <a:t>a new legislation </a:t>
            </a:r>
            <a:r>
              <a:rPr lang="en-GB" dirty="0">
                <a:solidFill>
                  <a:schemeClr val="tx1"/>
                </a:solidFill>
              </a:rPr>
              <a:t>that conforms with FCTC</a:t>
            </a:r>
            <a:endParaRPr dirty="0">
              <a:solidFill>
                <a:schemeClr val="tx1"/>
              </a:solidFill>
            </a:endParaRPr>
          </a:p>
          <a:p>
            <a:pPr marL="228600" lvl="0" indent="-228600" algn="l" rtl="0">
              <a:lnSpc>
                <a:spcPct val="90000"/>
              </a:lnSpc>
              <a:spcBef>
                <a:spcPts val="1000"/>
              </a:spcBef>
              <a:spcAft>
                <a:spcPts val="0"/>
              </a:spcAft>
              <a:buClr>
                <a:schemeClr val="dk1"/>
              </a:buClr>
              <a:buSzPct val="100000"/>
              <a:buChar char="•"/>
            </a:pPr>
            <a:r>
              <a:rPr lang="en-GB" dirty="0">
                <a:solidFill>
                  <a:schemeClr val="tx1"/>
                </a:solidFill>
              </a:rPr>
              <a:t>TTCF &amp; partners engaged </a:t>
            </a:r>
            <a:r>
              <a:rPr lang="en-GB" dirty="0" smtClean="0">
                <a:solidFill>
                  <a:schemeClr val="tx1"/>
                </a:solidFill>
              </a:rPr>
              <a:t>tobacco </a:t>
            </a:r>
            <a:r>
              <a:rPr lang="en-GB" dirty="0">
                <a:solidFill>
                  <a:schemeClr val="tx1"/>
                </a:solidFill>
              </a:rPr>
              <a:t>farmers </a:t>
            </a:r>
            <a:r>
              <a:rPr lang="en-GB" dirty="0" smtClean="0">
                <a:solidFill>
                  <a:schemeClr val="tx1"/>
                </a:solidFill>
              </a:rPr>
              <a:t>in Ruvuma Region where </a:t>
            </a:r>
            <a:r>
              <a:rPr lang="en-GB" dirty="0">
                <a:solidFill>
                  <a:schemeClr val="tx1"/>
                </a:solidFill>
              </a:rPr>
              <a:t>more than </a:t>
            </a:r>
            <a:r>
              <a:rPr lang="en-GB" dirty="0" smtClean="0">
                <a:solidFill>
                  <a:schemeClr val="tx1"/>
                </a:solidFill>
              </a:rPr>
              <a:t>90</a:t>
            </a:r>
            <a:r>
              <a:rPr lang="en-GB" dirty="0" smtClean="0">
                <a:solidFill>
                  <a:schemeClr val="tx1"/>
                </a:solidFill>
              </a:rPr>
              <a:t>% </a:t>
            </a:r>
            <a:r>
              <a:rPr lang="en-GB" dirty="0" smtClean="0">
                <a:solidFill>
                  <a:schemeClr val="tx1"/>
                </a:solidFill>
              </a:rPr>
              <a:t>adopted </a:t>
            </a:r>
            <a:r>
              <a:rPr lang="en-GB" dirty="0" smtClean="0">
                <a:solidFill>
                  <a:schemeClr val="tx1"/>
                </a:solidFill>
              </a:rPr>
              <a:t>alternative </a:t>
            </a:r>
            <a:r>
              <a:rPr lang="en-GB" dirty="0">
                <a:solidFill>
                  <a:schemeClr val="tx1"/>
                </a:solidFill>
              </a:rPr>
              <a:t>crops</a:t>
            </a:r>
            <a:endParaRPr dirty="0">
              <a:solidFill>
                <a:schemeClr val="tx1"/>
              </a:solidFill>
            </a:endParaRPr>
          </a:p>
          <a:p>
            <a:pPr marL="228600" lvl="0" indent="-64135" algn="l" rtl="0">
              <a:lnSpc>
                <a:spcPct val="90000"/>
              </a:lnSpc>
              <a:spcBef>
                <a:spcPts val="1000"/>
              </a:spcBef>
              <a:spcAft>
                <a:spcPts val="0"/>
              </a:spcAft>
              <a:buClr>
                <a:schemeClr val="dk1"/>
              </a:buClr>
              <a:buSzPct val="100000"/>
              <a:buNone/>
            </a:pPr>
            <a:endParaRPr dirty="0"/>
          </a:p>
        </p:txBody>
      </p:sp>
      <p:pic>
        <p:nvPicPr>
          <p:cNvPr id="4" name="Picture 3"/>
          <p:cNvPicPr>
            <a:picLocks noChangeAspect="1"/>
          </p:cNvPicPr>
          <p:nvPr/>
        </p:nvPicPr>
        <p:blipFill>
          <a:blip r:embed="rId3"/>
          <a:stretch>
            <a:fillRect/>
          </a:stretch>
        </p:blipFill>
        <p:spPr>
          <a:xfrm>
            <a:off x="10967849" y="0"/>
            <a:ext cx="1224151" cy="149027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767805-FFD7-F549-5DDC-ACAB815AE68D}"/>
              </a:ext>
            </a:extLst>
          </p:cNvPr>
          <p:cNvSpPr>
            <a:spLocks noGrp="1"/>
          </p:cNvSpPr>
          <p:nvPr>
            <p:ph type="title"/>
          </p:nvPr>
        </p:nvSpPr>
        <p:spPr/>
        <p:txBody>
          <a:bodyPr/>
          <a:lstStyle/>
          <a:p>
            <a:endParaRPr lang="x-none" dirty="0"/>
          </a:p>
        </p:txBody>
      </p:sp>
      <p:sp>
        <p:nvSpPr>
          <p:cNvPr id="3" name="Content Placeholder 2">
            <a:extLst>
              <a:ext uri="{FF2B5EF4-FFF2-40B4-BE49-F238E27FC236}">
                <a16:creationId xmlns:a16="http://schemas.microsoft.com/office/drawing/2014/main" xmlns="" id="{7C26DA4D-66DD-19C8-BF43-C7110DBD0822}"/>
              </a:ext>
            </a:extLst>
          </p:cNvPr>
          <p:cNvSpPr>
            <a:spLocks noGrp="1"/>
          </p:cNvSpPr>
          <p:nvPr>
            <p:ph idx="1"/>
          </p:nvPr>
        </p:nvSpPr>
        <p:spPr>
          <a:xfrm>
            <a:off x="488887" y="1825625"/>
            <a:ext cx="11072387" cy="4351338"/>
          </a:xfrm>
        </p:spPr>
        <p:style>
          <a:lnRef idx="2">
            <a:schemeClr val="accent6"/>
          </a:lnRef>
          <a:fillRef idx="1">
            <a:schemeClr val="lt1"/>
          </a:fillRef>
          <a:effectRef idx="0">
            <a:schemeClr val="accent6"/>
          </a:effectRef>
          <a:fontRef idx="minor">
            <a:schemeClr val="dk1"/>
          </a:fontRef>
        </p:style>
        <p:txBody>
          <a:bodyPr/>
          <a:lstStyle/>
          <a:p>
            <a:pPr>
              <a:buFont typeface="Wingdings" panose="05000000000000000000" pitchFamily="2" charset="2"/>
              <a:buChar char="§"/>
            </a:pPr>
            <a:endParaRPr lang="x-none" dirty="0"/>
          </a:p>
        </p:txBody>
      </p:sp>
      <p:sp>
        <p:nvSpPr>
          <p:cNvPr id="4" name="Rectangle: Rounded Corners 3">
            <a:extLst>
              <a:ext uri="{FF2B5EF4-FFF2-40B4-BE49-F238E27FC236}">
                <a16:creationId xmlns:a16="http://schemas.microsoft.com/office/drawing/2014/main" xmlns="" id="{06A7427C-BBE9-1E6D-A1AD-099AC11E2E43}"/>
              </a:ext>
            </a:extLst>
          </p:cNvPr>
          <p:cNvSpPr/>
          <p:nvPr/>
        </p:nvSpPr>
        <p:spPr>
          <a:xfrm>
            <a:off x="479004" y="2927014"/>
            <a:ext cx="2793688" cy="214855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  </a:t>
            </a:r>
            <a:r>
              <a:rPr lang="en-GB" sz="2400" b="1" dirty="0" smtClean="0"/>
              <a:t>TDA tobacco cessation survey July 2022</a:t>
            </a:r>
            <a:endParaRPr lang="x-none" dirty="0"/>
          </a:p>
        </p:txBody>
      </p:sp>
      <p:sp>
        <p:nvSpPr>
          <p:cNvPr id="5" name="Rectangle: Rounded Corners 4">
            <a:extLst>
              <a:ext uri="{FF2B5EF4-FFF2-40B4-BE49-F238E27FC236}">
                <a16:creationId xmlns:a16="http://schemas.microsoft.com/office/drawing/2014/main" xmlns="" id="{A781203D-25BF-C061-2FB4-5D5CF16D8B5A}"/>
              </a:ext>
            </a:extLst>
          </p:cNvPr>
          <p:cNvSpPr/>
          <p:nvPr/>
        </p:nvSpPr>
        <p:spPr>
          <a:xfrm>
            <a:off x="4095038" y="3320875"/>
            <a:ext cx="2221487" cy="119489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dirty="0"/>
              <a:t>Number </a:t>
            </a:r>
            <a:r>
              <a:rPr lang="en-GB" sz="2400" b="1" dirty="0" smtClean="0"/>
              <a:t>of respondent </a:t>
            </a:r>
            <a:r>
              <a:rPr lang="en-GB" sz="2400" b="1" dirty="0" smtClean="0"/>
              <a:t>132</a:t>
            </a:r>
            <a:endParaRPr lang="en-GB" sz="2400" b="1" dirty="0"/>
          </a:p>
        </p:txBody>
      </p:sp>
      <p:sp>
        <p:nvSpPr>
          <p:cNvPr id="6" name="Rectangle: Rounded Corners 5">
            <a:extLst>
              <a:ext uri="{FF2B5EF4-FFF2-40B4-BE49-F238E27FC236}">
                <a16:creationId xmlns:a16="http://schemas.microsoft.com/office/drawing/2014/main" xmlns="" id="{0DDE5E56-D7D8-2D2B-B92A-59DA088511B4}"/>
              </a:ext>
            </a:extLst>
          </p:cNvPr>
          <p:cNvSpPr/>
          <p:nvPr/>
        </p:nvSpPr>
        <p:spPr>
          <a:xfrm>
            <a:off x="6887391" y="1825625"/>
            <a:ext cx="4673883" cy="1495250"/>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t>Social-Demographic</a:t>
            </a:r>
            <a:endParaRPr lang="en-GB" sz="2000" b="1" dirty="0" smtClean="0"/>
          </a:p>
          <a:p>
            <a:pPr algn="ctr"/>
            <a:r>
              <a:rPr lang="en-GB" sz="2000" b="1" dirty="0" smtClean="0"/>
              <a:t>Male 72.5%</a:t>
            </a:r>
          </a:p>
          <a:p>
            <a:pPr algn="ctr"/>
            <a:r>
              <a:rPr lang="en-US" sz="2000" b="1" dirty="0" smtClean="0"/>
              <a:t>Age range: 31-50 (70%)</a:t>
            </a:r>
          </a:p>
          <a:p>
            <a:pPr algn="ctr"/>
            <a:r>
              <a:rPr lang="en-US" sz="2000" b="1" dirty="0" smtClean="0"/>
              <a:t>Work experience&gt;10 </a:t>
            </a:r>
            <a:r>
              <a:rPr lang="en-US" sz="2000" b="1" dirty="0" err="1" smtClean="0"/>
              <a:t>yrs</a:t>
            </a:r>
            <a:r>
              <a:rPr lang="en-US" sz="2000" b="1" dirty="0" smtClean="0"/>
              <a:t> (55%)</a:t>
            </a:r>
          </a:p>
          <a:p>
            <a:pPr algn="ctr"/>
            <a:r>
              <a:rPr lang="en-US" sz="2000" b="1" dirty="0" smtClean="0"/>
              <a:t>DDS &amp; above 55%, DT&amp; ADO 45%</a:t>
            </a:r>
            <a:endParaRPr lang="x-none" sz="2000" b="1" dirty="0"/>
          </a:p>
        </p:txBody>
      </p:sp>
      <p:sp>
        <p:nvSpPr>
          <p:cNvPr id="7" name="Rectangle: Rounded Corners 6">
            <a:extLst>
              <a:ext uri="{FF2B5EF4-FFF2-40B4-BE49-F238E27FC236}">
                <a16:creationId xmlns:a16="http://schemas.microsoft.com/office/drawing/2014/main" xmlns="" id="{8FBC335B-26F5-2FAF-F339-F073BA95533E}"/>
              </a:ext>
            </a:extLst>
          </p:cNvPr>
          <p:cNvSpPr/>
          <p:nvPr/>
        </p:nvSpPr>
        <p:spPr>
          <a:xfrm>
            <a:off x="6897275" y="3521223"/>
            <a:ext cx="4664000" cy="1186579"/>
          </a:xfrm>
          <a:prstGeom prst="roundRect">
            <a:avLst/>
          </a:prstGeom>
          <a:solidFill>
            <a:schemeClr val="accent2">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a:t>TC counselling to tobacco user 50%</a:t>
            </a:r>
          </a:p>
          <a:p>
            <a:pPr algn="ctr"/>
            <a:r>
              <a:rPr lang="en-US" sz="2000" b="1" dirty="0" smtClean="0"/>
              <a:t>Tobacco cessation (TC) training=15%</a:t>
            </a:r>
          </a:p>
          <a:p>
            <a:pPr algn="ctr"/>
            <a:r>
              <a:rPr lang="en-US" sz="2000" b="1" dirty="0" smtClean="0"/>
              <a:t>Enquire tobacco use= 15%</a:t>
            </a:r>
          </a:p>
        </p:txBody>
      </p:sp>
      <p:sp>
        <p:nvSpPr>
          <p:cNvPr id="8" name="Rectangle: Rounded Corners 7">
            <a:extLst>
              <a:ext uri="{FF2B5EF4-FFF2-40B4-BE49-F238E27FC236}">
                <a16:creationId xmlns:a16="http://schemas.microsoft.com/office/drawing/2014/main" xmlns="" id="{CC8A05FA-37FF-9ABB-6868-D6480E93B9C6}"/>
              </a:ext>
            </a:extLst>
          </p:cNvPr>
          <p:cNvSpPr/>
          <p:nvPr/>
        </p:nvSpPr>
        <p:spPr>
          <a:xfrm>
            <a:off x="6887390" y="4932665"/>
            <a:ext cx="4673883" cy="104211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smtClean="0"/>
              <a:t>Role of oral health personnel on TC 92.5% </a:t>
            </a:r>
          </a:p>
          <a:p>
            <a:pPr algn="ctr"/>
            <a:r>
              <a:rPr lang="en-US" sz="2000" b="1" dirty="0"/>
              <a:t>Wish to enroll to training 95</a:t>
            </a:r>
            <a:r>
              <a:rPr lang="en-US" sz="2000" b="1" dirty="0" smtClean="0"/>
              <a:t>%</a:t>
            </a:r>
            <a:endParaRPr lang="en-US" sz="2000" b="1" dirty="0"/>
          </a:p>
        </p:txBody>
      </p:sp>
      <p:sp>
        <p:nvSpPr>
          <p:cNvPr id="9" name="Rectangle: Rounded Corners 8">
            <a:extLst>
              <a:ext uri="{FF2B5EF4-FFF2-40B4-BE49-F238E27FC236}">
                <a16:creationId xmlns:a16="http://schemas.microsoft.com/office/drawing/2014/main" xmlns="" id="{CC134748-820C-FB4A-8EC3-950D51CF6E54}"/>
              </a:ext>
            </a:extLst>
          </p:cNvPr>
          <p:cNvSpPr/>
          <p:nvPr/>
        </p:nvSpPr>
        <p:spPr>
          <a:xfrm>
            <a:off x="838200" y="570706"/>
            <a:ext cx="10515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Tanzania Dental Association: Tobacco cessation project</a:t>
            </a:r>
            <a:endParaRPr lang="x-none" sz="2800" b="1" dirty="0"/>
          </a:p>
        </p:txBody>
      </p:sp>
      <p:sp>
        <p:nvSpPr>
          <p:cNvPr id="11" name="Arrow: Striped Right 10">
            <a:extLst>
              <a:ext uri="{FF2B5EF4-FFF2-40B4-BE49-F238E27FC236}">
                <a16:creationId xmlns:a16="http://schemas.microsoft.com/office/drawing/2014/main" xmlns="" id="{E2475A18-88A8-9A2A-D141-393C884A73F2}"/>
              </a:ext>
            </a:extLst>
          </p:cNvPr>
          <p:cNvSpPr/>
          <p:nvPr/>
        </p:nvSpPr>
        <p:spPr>
          <a:xfrm>
            <a:off x="3282575" y="3567543"/>
            <a:ext cx="796688" cy="701557"/>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dirty="0"/>
          </a:p>
        </p:txBody>
      </p:sp>
      <p:sp>
        <p:nvSpPr>
          <p:cNvPr id="12" name="Arrow: Right 11">
            <a:extLst>
              <a:ext uri="{FF2B5EF4-FFF2-40B4-BE49-F238E27FC236}">
                <a16:creationId xmlns:a16="http://schemas.microsoft.com/office/drawing/2014/main" xmlns="" id="{05DE5CB9-1A8E-E04F-1229-3ECB0FFF9511}"/>
              </a:ext>
            </a:extLst>
          </p:cNvPr>
          <p:cNvSpPr/>
          <p:nvPr/>
        </p:nvSpPr>
        <p:spPr>
          <a:xfrm rot="18989077">
            <a:off x="6147813" y="2861284"/>
            <a:ext cx="837181"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Arrow: Right 12">
            <a:extLst>
              <a:ext uri="{FF2B5EF4-FFF2-40B4-BE49-F238E27FC236}">
                <a16:creationId xmlns:a16="http://schemas.microsoft.com/office/drawing/2014/main" xmlns="" id="{4E5B2FA4-42C7-02EF-F486-681B5202AA45}"/>
              </a:ext>
            </a:extLst>
          </p:cNvPr>
          <p:cNvSpPr/>
          <p:nvPr/>
        </p:nvSpPr>
        <p:spPr>
          <a:xfrm>
            <a:off x="6326408" y="3686265"/>
            <a:ext cx="560983" cy="48463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Arrow: Right 13">
            <a:extLst>
              <a:ext uri="{FF2B5EF4-FFF2-40B4-BE49-F238E27FC236}">
                <a16:creationId xmlns:a16="http://schemas.microsoft.com/office/drawing/2014/main" xmlns="" id="{ABB2AEC5-7F8A-77EB-1D97-A9D078077EBA}"/>
              </a:ext>
            </a:extLst>
          </p:cNvPr>
          <p:cNvSpPr/>
          <p:nvPr/>
        </p:nvSpPr>
        <p:spPr>
          <a:xfrm rot="2501140">
            <a:off x="6172964" y="4484515"/>
            <a:ext cx="832326" cy="484632"/>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34609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g143401a00ff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r>
              <a:rPr lang="en-GB" dirty="0"/>
              <a:t>Currently there are </a:t>
            </a:r>
            <a:r>
              <a:rPr lang="en-GB" dirty="0" smtClean="0"/>
              <a:t>no any </a:t>
            </a:r>
            <a:r>
              <a:rPr lang="en-GB" dirty="0"/>
              <a:t>tobacco cessation projects in Tanzania.</a:t>
            </a:r>
            <a:endParaRPr lang="en-GB" dirty="0" smtClean="0"/>
          </a:p>
          <a:p>
            <a:r>
              <a:rPr lang="en-GB" dirty="0" smtClean="0"/>
              <a:t>Two </a:t>
            </a:r>
            <a:r>
              <a:rPr lang="en-GB" dirty="0"/>
              <a:t>TDA members attended tobacco cessation training which was organised by FDI in 5th November 2021.</a:t>
            </a:r>
          </a:p>
          <a:p>
            <a:r>
              <a:rPr lang="en-GB" dirty="0"/>
              <a:t>FDI supported TDA with 1000 Euros, to launch a project that will last for 3 </a:t>
            </a:r>
            <a:r>
              <a:rPr lang="en-GB" dirty="0" smtClean="0"/>
              <a:t>years</a:t>
            </a:r>
            <a:r>
              <a:rPr lang="en-US" dirty="0"/>
              <a:t>(August 2022-July 2025). </a:t>
            </a:r>
            <a:r>
              <a:rPr lang="en-GB" dirty="0" smtClean="0"/>
              <a:t> </a:t>
            </a:r>
            <a:r>
              <a:rPr lang="en-GB" dirty="0"/>
              <a:t>FDI tool kits were used and will be used to carry out this project. </a:t>
            </a:r>
            <a:endParaRPr lang="en-GB" dirty="0" smtClean="0"/>
          </a:p>
          <a:p>
            <a:r>
              <a:rPr lang="en-US" dirty="0" smtClean="0"/>
              <a:t>Focus </a:t>
            </a:r>
            <a:r>
              <a:rPr lang="en-US" dirty="0"/>
              <a:t>on: oral health professionals, then finalist students in </a:t>
            </a:r>
            <a:r>
              <a:rPr lang="en-US" dirty="0" smtClean="0"/>
              <a:t>Oral training University </a:t>
            </a:r>
            <a:r>
              <a:rPr lang="en-US" dirty="0"/>
              <a:t>and mid-level training institutions</a:t>
            </a:r>
            <a:endParaRPr lang="en-GB" dirty="0"/>
          </a:p>
        </p:txBody>
      </p:sp>
      <p:pic>
        <p:nvPicPr>
          <p:cNvPr id="4" name="Picture 3"/>
          <p:cNvPicPr>
            <a:picLocks noChangeAspect="1"/>
          </p:cNvPicPr>
          <p:nvPr/>
        </p:nvPicPr>
        <p:blipFill>
          <a:blip r:embed="rId3"/>
          <a:stretch>
            <a:fillRect/>
          </a:stretch>
        </p:blipFill>
        <p:spPr>
          <a:xfrm>
            <a:off x="10967849" y="0"/>
            <a:ext cx="1224151" cy="1490271"/>
          </a:xfrm>
          <a:prstGeom prst="rect">
            <a:avLst/>
          </a:prstGeom>
        </p:spPr>
      </p:pic>
      <p:sp>
        <p:nvSpPr>
          <p:cNvPr id="5" name="Rectangle: Rounded Corners 8">
            <a:extLst>
              <a:ext uri="{FF2B5EF4-FFF2-40B4-BE49-F238E27FC236}">
                <a16:creationId xmlns:a16="http://schemas.microsoft.com/office/drawing/2014/main" xmlns="" id="{CC134748-820C-FB4A-8EC3-950D51CF6E54}"/>
              </a:ext>
            </a:extLst>
          </p:cNvPr>
          <p:cNvSpPr>
            <a:spLocks noGrp="1"/>
          </p:cNvSpPr>
          <p:nvPr>
            <p:ph type="title"/>
          </p:nvPr>
        </p:nvSpPr>
        <p:spPr>
          <a:xfrm>
            <a:off x="452249" y="332385"/>
            <a:ext cx="1051560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Tanzania Dental Association: Tobacco cessation project</a:t>
            </a:r>
            <a:endParaRPr lang="x-none"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35330" y="3074670"/>
            <a:ext cx="5054972" cy="3783330"/>
          </a:xfrm>
          <a:prstGeom prst="rect">
            <a:avLst/>
          </a:prstGeom>
        </p:spPr>
      </p:pic>
      <p:pic>
        <p:nvPicPr>
          <p:cNvPr id="7" name="Picture 6"/>
          <p:cNvPicPr>
            <a:picLocks noChangeAspect="1"/>
          </p:cNvPicPr>
          <p:nvPr/>
        </p:nvPicPr>
        <p:blipFill>
          <a:blip r:embed="rId4"/>
          <a:stretch>
            <a:fillRect/>
          </a:stretch>
        </p:blipFill>
        <p:spPr>
          <a:xfrm>
            <a:off x="6419401" y="3074670"/>
            <a:ext cx="5044440" cy="3783330"/>
          </a:xfrm>
          <a:prstGeom prst="rect">
            <a:avLst/>
          </a:prstGeom>
        </p:spPr>
      </p:pic>
      <p:sp>
        <p:nvSpPr>
          <p:cNvPr id="6" name="AutoShape 2" descr="blob:https://web.whatsapp.com/5df8e2cd-e59e-4eb7-be3c-c5ab2032fc54"/>
          <p:cNvSpPr>
            <a:spLocks noGrp="1" noChangeAspect="1" noChangeArrowheads="1"/>
          </p:cNvSpPr>
          <p:nvPr>
            <p:ph type="body" idx="2"/>
          </p:nvPr>
        </p:nvSpPr>
        <p:spPr bwMode="auto">
          <a:xfrm>
            <a:off x="250257" y="958569"/>
            <a:ext cx="11815115" cy="16210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buFont typeface="Arial"/>
              <a:buChar char="●"/>
            </a:pPr>
            <a:r>
              <a:rPr lang="en-GB" dirty="0"/>
              <a:t>Tanzania has </a:t>
            </a:r>
            <a:r>
              <a:rPr lang="en-GB" dirty="0" smtClean="0"/>
              <a:t>31 </a:t>
            </a:r>
            <a:r>
              <a:rPr lang="en-GB" dirty="0"/>
              <a:t>administrative regions </a:t>
            </a:r>
            <a:r>
              <a:rPr lang="en-GB" dirty="0" smtClean="0"/>
              <a:t>divided in 7 zones </a:t>
            </a:r>
            <a:endParaRPr lang="en-US" dirty="0" smtClean="0"/>
          </a:p>
          <a:p>
            <a:pPr lvl="0">
              <a:buChar char="●"/>
            </a:pPr>
            <a:r>
              <a:rPr lang="en-US" dirty="0" smtClean="0"/>
              <a:t>Four </a:t>
            </a:r>
            <a:r>
              <a:rPr lang="en-US" dirty="0"/>
              <a:t>cohorts </a:t>
            </a:r>
            <a:r>
              <a:rPr lang="en-US" dirty="0" smtClean="0"/>
              <a:t>of 30-40 will be trained </a:t>
            </a:r>
            <a:r>
              <a:rPr lang="en-US" dirty="0" err="1" smtClean="0"/>
              <a:t>btn</a:t>
            </a:r>
            <a:r>
              <a:rPr lang="en-US" dirty="0" smtClean="0"/>
              <a:t> August </a:t>
            </a:r>
            <a:r>
              <a:rPr lang="en-US" dirty="0" smtClean="0"/>
              <a:t>2022 </a:t>
            </a:r>
            <a:r>
              <a:rPr lang="en-US" dirty="0" smtClean="0"/>
              <a:t>and June </a:t>
            </a:r>
            <a:r>
              <a:rPr lang="en-US" dirty="0" smtClean="0"/>
              <a:t>2023  </a:t>
            </a:r>
            <a:r>
              <a:rPr lang="en-US" dirty="0" smtClean="0"/>
              <a:t>to serve as </a:t>
            </a:r>
            <a:r>
              <a:rPr lang="en-US" dirty="0" err="1" smtClean="0"/>
              <a:t>ToT</a:t>
            </a:r>
            <a:r>
              <a:rPr lang="en-US" dirty="0" smtClean="0"/>
              <a:t> and cascade training to others. </a:t>
            </a:r>
            <a:endParaRPr lang="en-US" dirty="0"/>
          </a:p>
          <a:p>
            <a:pPr marL="114300" indent="0">
              <a:buNone/>
            </a:pPr>
            <a:endParaRPr lang="en-GB" dirty="0"/>
          </a:p>
        </p:txBody>
      </p:sp>
      <p:sp>
        <p:nvSpPr>
          <p:cNvPr id="8" name="Rectangle: Rounded Corners 8">
            <a:extLst>
              <a:ext uri="{FF2B5EF4-FFF2-40B4-BE49-F238E27FC236}">
                <a16:creationId xmlns="" xmlns:a16="http://schemas.microsoft.com/office/drawing/2014/main" id="{CC134748-820C-FB4A-8EC3-950D51CF6E54}"/>
              </a:ext>
            </a:extLst>
          </p:cNvPr>
          <p:cNvSpPr>
            <a:spLocks noGrp="1"/>
          </p:cNvSpPr>
          <p:nvPr>
            <p:ph type="title"/>
          </p:nvPr>
        </p:nvSpPr>
        <p:spPr>
          <a:xfrm>
            <a:off x="331470" y="0"/>
            <a:ext cx="10515600" cy="1029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3200" b="1" dirty="0" smtClean="0"/>
              <a:t>Tanzania Dental Association: Tobacco cessation project</a:t>
            </a:r>
            <a:endParaRPr lang="x-none" sz="3200" b="1" dirty="0"/>
          </a:p>
        </p:txBody>
      </p:sp>
      <p:pic>
        <p:nvPicPr>
          <p:cNvPr id="9" name="Picture 8"/>
          <p:cNvPicPr>
            <a:picLocks noChangeAspect="1"/>
          </p:cNvPicPr>
          <p:nvPr/>
        </p:nvPicPr>
        <p:blipFill>
          <a:blip r:embed="rId5"/>
          <a:stretch>
            <a:fillRect/>
          </a:stretch>
        </p:blipFill>
        <p:spPr>
          <a:xfrm>
            <a:off x="11304270" y="0"/>
            <a:ext cx="887730" cy="1080715"/>
          </a:xfrm>
          <a:prstGeom prst="rect">
            <a:avLst/>
          </a:prstGeom>
        </p:spPr>
      </p:pic>
      <p:sp>
        <p:nvSpPr>
          <p:cNvPr id="10" name="TextBox 9"/>
          <p:cNvSpPr txBox="1"/>
          <p:nvPr/>
        </p:nvSpPr>
        <p:spPr>
          <a:xfrm>
            <a:off x="1127087" y="2673010"/>
            <a:ext cx="9955530" cy="400110"/>
          </a:xfrm>
          <a:prstGeom prst="rect">
            <a:avLst/>
          </a:prstGeom>
          <a:noFill/>
        </p:spPr>
        <p:txBody>
          <a:bodyPr wrap="square" rtlCol="0">
            <a:spAutoFit/>
          </a:bodyPr>
          <a:lstStyle/>
          <a:p>
            <a:r>
              <a:rPr lang="en-US" sz="2000" dirty="0" smtClean="0">
                <a:solidFill>
                  <a:srgbClr val="00B0F0"/>
                </a:solidFill>
              </a:rPr>
              <a:t>Picture: 1</a:t>
            </a:r>
            <a:r>
              <a:rPr lang="en-US" sz="2000" baseline="30000" dirty="0" smtClean="0">
                <a:solidFill>
                  <a:srgbClr val="00B0F0"/>
                </a:solidFill>
              </a:rPr>
              <a:t>st</a:t>
            </a:r>
            <a:r>
              <a:rPr lang="en-US" sz="2000" dirty="0" smtClean="0">
                <a:solidFill>
                  <a:srgbClr val="00B0F0"/>
                </a:solidFill>
              </a:rPr>
              <a:t> cohort training (Eastern Zone) on 8</a:t>
            </a:r>
            <a:r>
              <a:rPr lang="en-US" sz="2000" baseline="30000" dirty="0" smtClean="0">
                <a:solidFill>
                  <a:srgbClr val="00B0F0"/>
                </a:solidFill>
              </a:rPr>
              <a:t>th</a:t>
            </a:r>
            <a:r>
              <a:rPr lang="en-US" sz="2000" dirty="0" smtClean="0">
                <a:solidFill>
                  <a:srgbClr val="00B0F0"/>
                </a:solidFill>
              </a:rPr>
              <a:t> August 2022 in Tanzania</a:t>
            </a:r>
            <a:endParaRPr lang="en-GB" sz="2000" dirty="0">
              <a:solidFill>
                <a:srgbClr val="00B0F0"/>
              </a:solidFill>
            </a:endParaRPr>
          </a:p>
        </p:txBody>
      </p:sp>
    </p:spTree>
    <p:extLst>
      <p:ext uri="{BB962C8B-B14F-4D97-AF65-F5344CB8AC3E}">
        <p14:creationId xmlns:p14="http://schemas.microsoft.com/office/powerpoint/2010/main" val="1122197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Tobacco production in Tanzania continue to rise since independency to date</a:t>
            </a:r>
          </a:p>
          <a:p>
            <a:r>
              <a:rPr lang="en-US" dirty="0" smtClean="0"/>
              <a:t>Advocacy on implementation of WHO FCTC is still ongoing by TTCF and partners</a:t>
            </a:r>
          </a:p>
          <a:p>
            <a:r>
              <a:rPr lang="en-US" dirty="0" smtClean="0"/>
              <a:t>No dedicated centers to help smokers to quit in Tanzania</a:t>
            </a:r>
            <a:endParaRPr lang="en-GB" dirty="0"/>
          </a:p>
        </p:txBody>
      </p:sp>
      <p:sp>
        <p:nvSpPr>
          <p:cNvPr id="4" name="Text Placeholder 3"/>
          <p:cNvSpPr>
            <a:spLocks noGrp="1"/>
          </p:cNvSpPr>
          <p:nvPr>
            <p:ph type="body" idx="2"/>
          </p:nvPr>
        </p:nvSpPr>
        <p:spPr/>
        <p:txBody>
          <a:bodyPr/>
          <a:lstStyle/>
          <a:p>
            <a:r>
              <a:rPr lang="en-US" dirty="0" smtClean="0"/>
              <a:t>TDA is engaging on education approach </a:t>
            </a:r>
            <a:endParaRPr lang="en-US" dirty="0"/>
          </a:p>
          <a:p>
            <a:pPr lvl="1"/>
            <a:r>
              <a:rPr lang="en-US" dirty="0" smtClean="0"/>
              <a:t>counselling smokers to quit</a:t>
            </a:r>
          </a:p>
          <a:p>
            <a:pPr lvl="1"/>
            <a:r>
              <a:rPr lang="en-US" dirty="0" smtClean="0"/>
              <a:t>Online content for e-learning platform in Tanzania for health professionals</a:t>
            </a:r>
          </a:p>
          <a:p>
            <a:pPr lvl="1"/>
            <a:r>
              <a:rPr lang="en-US" dirty="0" smtClean="0"/>
              <a:t>Advocate training institutions to include tobacco cessation counseling to their curriculum</a:t>
            </a:r>
          </a:p>
          <a:p>
            <a:pPr lvl="1"/>
            <a:endParaRPr lang="en-GB" dirty="0"/>
          </a:p>
        </p:txBody>
      </p:sp>
      <p:sp>
        <p:nvSpPr>
          <p:cNvPr id="6" name="Rectangle: Rounded Corners 8">
            <a:extLst>
              <a:ext uri="{FF2B5EF4-FFF2-40B4-BE49-F238E27FC236}">
                <a16:creationId xmlns="" xmlns:a16="http://schemas.microsoft.com/office/drawing/2014/main" id="{CC134748-820C-FB4A-8EC3-950D51CF6E54}"/>
              </a:ext>
            </a:extLst>
          </p:cNvPr>
          <p:cNvSpPr>
            <a:spLocks noGrp="1"/>
          </p:cNvSpPr>
          <p:nvPr>
            <p:ph type="title"/>
          </p:nvPr>
        </p:nvSpPr>
        <p:spPr>
          <a:xfrm>
            <a:off x="838200" y="365125"/>
            <a:ext cx="933450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3200" b="1" dirty="0" smtClean="0"/>
              <a:t>Conclusion </a:t>
            </a:r>
            <a:endParaRPr lang="x-none" sz="3200" b="1" dirty="0"/>
          </a:p>
        </p:txBody>
      </p:sp>
      <p:pic>
        <p:nvPicPr>
          <p:cNvPr id="7" name="Picture 6"/>
          <p:cNvPicPr>
            <a:picLocks noChangeAspect="1"/>
          </p:cNvPicPr>
          <p:nvPr/>
        </p:nvPicPr>
        <p:blipFill>
          <a:blip r:embed="rId2"/>
          <a:stretch>
            <a:fillRect/>
          </a:stretch>
        </p:blipFill>
        <p:spPr>
          <a:xfrm>
            <a:off x="10692380" y="0"/>
            <a:ext cx="1499620" cy="1825625"/>
          </a:xfrm>
          <a:prstGeom prst="rect">
            <a:avLst/>
          </a:prstGeom>
        </p:spPr>
      </p:pic>
    </p:spTree>
    <p:extLst>
      <p:ext uri="{BB962C8B-B14F-4D97-AF65-F5344CB8AC3E}">
        <p14:creationId xmlns:p14="http://schemas.microsoft.com/office/powerpoint/2010/main" val="671946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43401a00ff_0_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References</a:t>
            </a:r>
            <a:endParaRPr/>
          </a:p>
        </p:txBody>
      </p:sp>
      <p:sp>
        <p:nvSpPr>
          <p:cNvPr id="169" name="Google Shape;169;g143401a00ff_0_5"/>
          <p:cNvSpPr txBox="1">
            <a:spLocks noGrp="1"/>
          </p:cNvSpPr>
          <p:nvPr>
            <p:ph type="body" idx="1"/>
          </p:nvPr>
        </p:nvSpPr>
        <p:spPr>
          <a:xfrm>
            <a:off x="838200" y="1435100"/>
            <a:ext cx="10515600" cy="4741725"/>
          </a:xfrm>
          <a:prstGeom prst="rect">
            <a:avLst/>
          </a:prstGeom>
        </p:spPr>
        <p:txBody>
          <a:bodyPr spcFirstLastPara="1" wrap="square" lIns="91425" tIns="45700" rIns="91425" bIns="45700" anchor="t" anchorCtr="0">
            <a:normAutofit fontScale="62500" lnSpcReduction="20000"/>
          </a:bodyPr>
          <a:lstStyle/>
          <a:p>
            <a:pPr marL="514350" indent="-514350">
              <a:buFont typeface="Arial"/>
              <a:buAutoNum type="arabicPeriod"/>
            </a:pPr>
            <a:r>
              <a:rPr lang="en-US" dirty="0" smtClean="0"/>
              <a:t>Tanzania</a:t>
            </a:r>
            <a:r>
              <a:rPr lang="en-GB" dirty="0" smtClean="0"/>
              <a:t> </a:t>
            </a:r>
            <a:r>
              <a:rPr lang="en-GB" dirty="0"/>
              <a:t>Global Adult Tobacco Survey </a:t>
            </a:r>
            <a:r>
              <a:rPr lang="en-GB" dirty="0" smtClean="0"/>
              <a:t>(2018): Tanzania </a:t>
            </a:r>
            <a:r>
              <a:rPr lang="en-GB" dirty="0"/>
              <a:t>National Bureau of Statistics. </a:t>
            </a:r>
            <a:r>
              <a:rPr lang="en-GB" dirty="0">
                <a:hlinkClick r:id="rId3"/>
              </a:rPr>
              <a:t>https://www.nbs.go.tz</a:t>
            </a:r>
            <a:r>
              <a:rPr lang="en-GB" dirty="0" smtClean="0">
                <a:hlinkClick r:id="rId3"/>
              </a:rPr>
              <a:t>/</a:t>
            </a:r>
            <a:r>
              <a:rPr lang="en-GB" dirty="0" smtClean="0"/>
              <a:t> </a:t>
            </a:r>
            <a:endParaRPr lang="en-GB" dirty="0"/>
          </a:p>
          <a:p>
            <a:pPr marL="514350" lvl="0" indent="-514350">
              <a:buAutoNum type="arabicPeriod"/>
            </a:pPr>
            <a:r>
              <a:rPr lang="en-GB" dirty="0" smtClean="0">
                <a:latin typeface="Calibri" panose="020F0502020204030204" pitchFamily="34" charset="0"/>
                <a:ea typeface="Open Sans"/>
                <a:cs typeface="Calibri" panose="020F0502020204030204" pitchFamily="34" charset="0"/>
                <a:sym typeface="Open Sans"/>
              </a:rPr>
              <a:t>World </a:t>
            </a:r>
            <a:r>
              <a:rPr lang="en-GB" dirty="0">
                <a:latin typeface="Calibri" panose="020F0502020204030204" pitchFamily="34" charset="0"/>
                <a:ea typeface="Open Sans"/>
                <a:cs typeface="Calibri" panose="020F0502020204030204" pitchFamily="34" charset="0"/>
                <a:sym typeface="Open Sans"/>
              </a:rPr>
              <a:t>Health Organization, Global Health Observatory Data Repository. </a:t>
            </a:r>
            <a:r>
              <a:rPr lang="en-GB" dirty="0">
                <a:latin typeface="Calibri" panose="020F0502020204030204" pitchFamily="34" charset="0"/>
                <a:ea typeface="Open Sans"/>
                <a:cs typeface="Calibri" panose="020F0502020204030204" pitchFamily="34" charset="0"/>
                <a:sym typeface="Open Sans"/>
                <a:hlinkClick r:id="rId4"/>
              </a:rPr>
              <a:t>https://</a:t>
            </a:r>
            <a:r>
              <a:rPr lang="en-GB" dirty="0" smtClean="0">
                <a:latin typeface="Calibri" panose="020F0502020204030204" pitchFamily="34" charset="0"/>
                <a:ea typeface="Open Sans"/>
                <a:cs typeface="Calibri" panose="020F0502020204030204" pitchFamily="34" charset="0"/>
                <a:sym typeface="Open Sans"/>
                <a:hlinkClick r:id="rId4"/>
              </a:rPr>
              <a:t>www.who.int/data/gho/data/themes/theme-details/GHO/tobacco-control</a:t>
            </a:r>
            <a:r>
              <a:rPr lang="en-GB" dirty="0" smtClean="0">
                <a:latin typeface="Calibri" panose="020F0502020204030204" pitchFamily="34" charset="0"/>
                <a:ea typeface="Open Sans"/>
                <a:cs typeface="Calibri" panose="020F0502020204030204" pitchFamily="34" charset="0"/>
                <a:sym typeface="Open Sans"/>
              </a:rPr>
              <a:t> </a:t>
            </a:r>
            <a:endParaRPr lang="en-GB" dirty="0" smtClean="0">
              <a:latin typeface="Calibri" panose="020F0502020204030204" pitchFamily="34" charset="0"/>
              <a:ea typeface="Open Sans"/>
              <a:cs typeface="Calibri" panose="020F0502020204030204" pitchFamily="34" charset="0"/>
              <a:sym typeface="Open Sans"/>
            </a:endParaRPr>
          </a:p>
          <a:p>
            <a:pPr marL="514350" indent="-514350">
              <a:buFont typeface="Arial"/>
              <a:buAutoNum type="arabicPeriod"/>
            </a:pPr>
            <a:r>
              <a:rPr lang="en-US" dirty="0" smtClean="0">
                <a:latin typeface="Calibri" panose="020F0502020204030204" pitchFamily="34" charset="0"/>
                <a:ea typeface="Open Sans"/>
                <a:cs typeface="Calibri" panose="020F0502020204030204" pitchFamily="34" charset="0"/>
                <a:sym typeface="Open Sans"/>
              </a:rPr>
              <a:t>World Health </a:t>
            </a:r>
            <a:r>
              <a:rPr lang="en-US" dirty="0" err="1" smtClean="0">
                <a:latin typeface="Calibri" panose="020F0502020204030204" pitchFamily="34" charset="0"/>
                <a:ea typeface="Open Sans"/>
                <a:cs typeface="Calibri" panose="020F0502020204030204" pitchFamily="34" charset="0"/>
                <a:sym typeface="Open Sans"/>
              </a:rPr>
              <a:t>Orfanization</a:t>
            </a:r>
            <a:r>
              <a:rPr lang="en-US" dirty="0" smtClean="0">
                <a:latin typeface="Calibri" panose="020F0502020204030204" pitchFamily="34" charset="0"/>
                <a:ea typeface="Open Sans"/>
                <a:cs typeface="Calibri" panose="020F0502020204030204" pitchFamily="34" charset="0"/>
                <a:sym typeface="Open Sans"/>
              </a:rPr>
              <a:t>, NCD </a:t>
            </a:r>
            <a:r>
              <a:rPr lang="en-US" dirty="0" err="1">
                <a:latin typeface="Calibri" panose="020F0502020204030204" pitchFamily="34" charset="0"/>
                <a:ea typeface="Open Sans"/>
                <a:cs typeface="Calibri" panose="020F0502020204030204" pitchFamily="34" charset="0"/>
                <a:sym typeface="Open Sans"/>
              </a:rPr>
              <a:t>M</a:t>
            </a:r>
            <a:r>
              <a:rPr lang="en-US" dirty="0" err="1" smtClean="0">
                <a:latin typeface="Calibri" panose="020F0502020204030204" pitchFamily="34" charset="0"/>
                <a:ea typeface="Open Sans"/>
                <a:cs typeface="Calibri" panose="020F0502020204030204" pitchFamily="34" charset="0"/>
                <a:sym typeface="Open Sans"/>
              </a:rPr>
              <a:t>icrodata</a:t>
            </a:r>
            <a:r>
              <a:rPr lang="en-US" dirty="0" smtClean="0">
                <a:latin typeface="Calibri" panose="020F0502020204030204" pitchFamily="34" charset="0"/>
                <a:ea typeface="Open Sans"/>
                <a:cs typeface="Calibri" panose="020F0502020204030204" pitchFamily="34" charset="0"/>
                <a:sym typeface="Open Sans"/>
              </a:rPr>
              <a:t> Repository </a:t>
            </a:r>
            <a:r>
              <a:rPr lang="en-GB" dirty="0">
                <a:latin typeface="Calibri" panose="020F0502020204030204" pitchFamily="34" charset="0"/>
                <a:ea typeface="Open Sans"/>
                <a:cs typeface="Calibri" panose="020F0502020204030204" pitchFamily="34" charset="0"/>
                <a:sym typeface="Open Sans"/>
                <a:hlinkClick r:id="rId5"/>
              </a:rPr>
              <a:t>https://</a:t>
            </a:r>
            <a:r>
              <a:rPr lang="en-GB" dirty="0" smtClean="0">
                <a:latin typeface="Calibri" panose="020F0502020204030204" pitchFamily="34" charset="0"/>
                <a:ea typeface="Open Sans"/>
                <a:cs typeface="Calibri" panose="020F0502020204030204" pitchFamily="34" charset="0"/>
                <a:sym typeface="Open Sans"/>
                <a:hlinkClick r:id="rId5"/>
              </a:rPr>
              <a:t>extranet.who.int/ncdsmicrodata/index.php/catalog/810/related-materials</a:t>
            </a:r>
            <a:r>
              <a:rPr lang="en-GB" dirty="0" smtClean="0">
                <a:latin typeface="Calibri" panose="020F0502020204030204" pitchFamily="34" charset="0"/>
                <a:ea typeface="Open Sans"/>
                <a:cs typeface="Calibri" panose="020F0502020204030204" pitchFamily="34" charset="0"/>
                <a:sym typeface="Open Sans"/>
              </a:rPr>
              <a:t> </a:t>
            </a:r>
            <a:endParaRPr lang="en-US" dirty="0" smtClean="0">
              <a:latin typeface="Calibri" panose="020F0502020204030204" pitchFamily="34" charset="0"/>
              <a:ea typeface="Open Sans"/>
              <a:cs typeface="Calibri" panose="020F0502020204030204" pitchFamily="34" charset="0"/>
              <a:sym typeface="Open Sans"/>
            </a:endParaRPr>
          </a:p>
          <a:p>
            <a:pPr marL="514350" indent="-514350">
              <a:buFont typeface="Arial"/>
              <a:buAutoNum type="arabicPeriod"/>
            </a:pPr>
            <a:r>
              <a:rPr lang="en-GB" dirty="0" smtClean="0"/>
              <a:t>Ministry </a:t>
            </a:r>
            <a:r>
              <a:rPr lang="en-GB" dirty="0"/>
              <a:t>of Agriculture, Livestock and </a:t>
            </a:r>
            <a:r>
              <a:rPr lang="en-GB" dirty="0" smtClean="0"/>
              <a:t>Fisheries</a:t>
            </a:r>
            <a:endParaRPr lang="en-GB" dirty="0"/>
          </a:p>
          <a:p>
            <a:pPr marL="514350" indent="-514350">
              <a:buFont typeface="Arial"/>
              <a:buAutoNum type="arabicPeriod"/>
            </a:pPr>
            <a:r>
              <a:rPr lang="en-GB" dirty="0" smtClean="0"/>
              <a:t>Monthly </a:t>
            </a:r>
            <a:r>
              <a:rPr lang="en-GB" dirty="0"/>
              <a:t>Economic Review Bank of Tanzania. </a:t>
            </a:r>
            <a:r>
              <a:rPr lang="en-GB" dirty="0">
                <a:hlinkClick r:id="rId6"/>
              </a:rPr>
              <a:t>https://</a:t>
            </a:r>
            <a:r>
              <a:rPr lang="en-GB" dirty="0" smtClean="0">
                <a:hlinkClick r:id="rId6"/>
              </a:rPr>
              <a:t>www.bot.go.tz/Publications/Regular/Monthly%20Economic%20Review/en/2022060917051207.pdf</a:t>
            </a:r>
            <a:r>
              <a:rPr lang="en-GB" dirty="0" smtClean="0"/>
              <a:t> </a:t>
            </a:r>
          </a:p>
          <a:p>
            <a:pPr marL="514350" lvl="0" indent="-514350">
              <a:buFont typeface="Arial"/>
              <a:buAutoNum type="arabicPeriod"/>
            </a:pPr>
            <a:r>
              <a:rPr lang="en-GB" dirty="0"/>
              <a:t>(Cancer in Tanzania Studies at Ocean Road Cancer Institute &amp; </a:t>
            </a:r>
            <a:r>
              <a:rPr lang="en-GB" dirty="0" err="1"/>
              <a:t>Muhimbili</a:t>
            </a:r>
            <a:r>
              <a:rPr lang="en-GB" dirty="0"/>
              <a:t> National Hospital 2009) </a:t>
            </a:r>
          </a:p>
          <a:p>
            <a:pPr marL="514350" lvl="0" indent="-514350">
              <a:buFont typeface="Arial"/>
              <a:buAutoNum type="arabicPeriod"/>
            </a:pPr>
            <a:r>
              <a:rPr lang="nl-NL" dirty="0" smtClean="0">
                <a:solidFill>
                  <a:srgbClr val="0C66B5"/>
                </a:solidFill>
                <a:hlinkClick r:id="rId7"/>
              </a:rPr>
              <a:t>Boesen</a:t>
            </a:r>
            <a:r>
              <a:rPr lang="nl-NL" dirty="0">
                <a:solidFill>
                  <a:srgbClr val="0C66B5"/>
                </a:solidFill>
                <a:hlinkClick r:id="rId7"/>
              </a:rPr>
              <a:t>, Jannik </a:t>
            </a:r>
            <a:r>
              <a:rPr lang="nl-NL" dirty="0"/>
              <a:t>; </a:t>
            </a:r>
            <a:r>
              <a:rPr lang="nl-NL" dirty="0">
                <a:solidFill>
                  <a:srgbClr val="0C66B5"/>
                </a:solidFill>
                <a:hlinkClick r:id="rId8"/>
              </a:rPr>
              <a:t>Mohele, A. </a:t>
            </a:r>
            <a:r>
              <a:rPr lang="nl-NL" dirty="0" smtClean="0">
                <a:solidFill>
                  <a:srgbClr val="0C66B5"/>
                </a:solidFill>
                <a:hlinkClick r:id="rId8"/>
              </a:rPr>
              <a:t>T</a:t>
            </a:r>
            <a:r>
              <a:rPr lang="nl-NL" dirty="0" smtClean="0">
                <a:solidFill>
                  <a:srgbClr val="0C66B5"/>
                </a:solidFill>
              </a:rPr>
              <a:t> </a:t>
            </a:r>
            <a:r>
              <a:rPr lang="en-GB" dirty="0" smtClean="0"/>
              <a:t>The </a:t>
            </a:r>
            <a:r>
              <a:rPr lang="en-GB" dirty="0"/>
              <a:t>"success story" of peasant tobacco production in Tanzania : the political economy of a commodity producing </a:t>
            </a:r>
            <a:r>
              <a:rPr lang="en-GB" dirty="0" smtClean="0"/>
              <a:t>peasantry. (1979), Publisher Uppsala</a:t>
            </a:r>
            <a:endParaRPr lang="en-GB" dirty="0"/>
          </a:p>
          <a:p>
            <a:pPr marL="514350" lvl="0" indent="-514350">
              <a:buFont typeface="Arial"/>
              <a:buAutoNum type="arabicPeriod"/>
            </a:pPr>
            <a:r>
              <a:rPr lang="en-US" dirty="0" err="1" smtClean="0"/>
              <a:t>Lutgard</a:t>
            </a:r>
            <a:r>
              <a:rPr lang="en-US" dirty="0" smtClean="0"/>
              <a:t> </a:t>
            </a:r>
            <a:r>
              <a:rPr lang="en-US" dirty="0" err="1" smtClean="0"/>
              <a:t>Kagaruki</a:t>
            </a:r>
            <a:r>
              <a:rPr lang="en-US" dirty="0" smtClean="0"/>
              <a:t>: Community based advocacy opportunity for tobacco control: Experience from Tanzania; </a:t>
            </a:r>
            <a:r>
              <a:rPr lang="en-GB" dirty="0"/>
              <a:t>Global Health Promotion </a:t>
            </a:r>
            <a:r>
              <a:rPr lang="en-GB" dirty="0" smtClean="0"/>
              <a:t>Supp(2</a:t>
            </a:r>
            <a:r>
              <a:rPr lang="en-GB" dirty="0"/>
              <a:t>): 41–44; </a:t>
            </a:r>
            <a:r>
              <a:rPr lang="en-GB" dirty="0" smtClean="0"/>
              <a:t>(2010), DOI</a:t>
            </a:r>
            <a:r>
              <a:rPr lang="en-GB" dirty="0"/>
              <a:t>: </a:t>
            </a:r>
            <a:r>
              <a:rPr lang="en-GB" dirty="0" smtClean="0"/>
              <a:t>10.1177/1757975910363932</a:t>
            </a:r>
          </a:p>
          <a:p>
            <a:pPr marL="514350" indent="-514350">
              <a:buFont typeface="Arial"/>
              <a:buAutoNum type="arabicPeriod"/>
            </a:pPr>
            <a:r>
              <a:rPr lang="en-GB" dirty="0" smtClean="0"/>
              <a:t>Lutgard Kokulinda Kagaruki, Alternative crops to tobacco: a gateway for tobacco farmers Ruvuma Region, southern Tanzania. </a:t>
            </a:r>
            <a:r>
              <a:rPr lang="en-US" dirty="0" err="1" smtClean="0"/>
              <a:t>Tob</a:t>
            </a:r>
            <a:r>
              <a:rPr lang="en-US" dirty="0" smtClean="0"/>
              <a:t>. </a:t>
            </a:r>
            <a:r>
              <a:rPr lang="en-US" dirty="0" err="1" smtClean="0"/>
              <a:t>Induc</a:t>
            </a:r>
            <a:r>
              <a:rPr lang="en-US" dirty="0" smtClean="0"/>
              <a:t>. Dis. 2018;16(</a:t>
            </a:r>
            <a:r>
              <a:rPr lang="en-US" dirty="0" err="1" smtClean="0"/>
              <a:t>Suppl</a:t>
            </a:r>
            <a:r>
              <a:rPr lang="en-US" dirty="0" smtClean="0"/>
              <a:t> 1):A948, DOI: </a:t>
            </a:r>
            <a:r>
              <a:rPr lang="en-US" dirty="0" smtClean="0">
                <a:hlinkClick r:id="rId9"/>
              </a:rPr>
              <a:t>https://doi.org/10.18332/tid/84721</a:t>
            </a:r>
            <a:r>
              <a:rPr lang="en-GB" dirty="0" smtClean="0"/>
              <a:t> </a:t>
            </a:r>
            <a:endParaRPr lang="en-US" dirty="0" smtClean="0"/>
          </a:p>
          <a:p>
            <a:pPr marL="514350" indent="-514350">
              <a:buFont typeface="Arial"/>
              <a:buAutoNum type="arabicPeriod"/>
            </a:pPr>
            <a:endParaRPr lang="en-US" dirty="0" smtClean="0"/>
          </a:p>
          <a:p>
            <a:pPr marL="514350" lvl="0" indent="-514350">
              <a:buFont typeface="Arial"/>
              <a:buAutoNum type="arabicPeriod"/>
            </a:pPr>
            <a:endParaRPr lang="en-GB" dirty="0"/>
          </a:p>
          <a:p>
            <a:pPr marL="514350" indent="-514350">
              <a:buFont typeface="Arial"/>
              <a:buAutoNum type="arabicPeriod"/>
            </a:pPr>
            <a:endParaRPr lang="en-GB" dirty="0"/>
          </a:p>
          <a:p>
            <a:pPr marL="514350" lvl="0" indent="-514350">
              <a:buAutoNum type="arabicPeriod"/>
            </a:pPr>
            <a:endParaRPr lang="en-GB" dirty="0" smtClean="0">
              <a:latin typeface="Open Sans"/>
              <a:ea typeface="Open Sans"/>
              <a:cs typeface="Open Sans"/>
              <a:sym typeface="Open Sans"/>
            </a:endParaRPr>
          </a:p>
          <a:p>
            <a:pPr marL="514350" lvl="0" indent="-514350">
              <a:buAutoNum type="arabicPeriod"/>
            </a:pPr>
            <a:endParaRPr lang="en-US" dirty="0" smtClean="0"/>
          </a:p>
          <a:p>
            <a:pPr marL="514350" lvl="0" indent="-514350" algn="l" rtl="0">
              <a:spcBef>
                <a:spcPts val="1000"/>
              </a:spcBef>
              <a:spcAft>
                <a:spcPts val="0"/>
              </a:spcAft>
              <a:buAutoNum type="arabicPeriod"/>
            </a:pP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Introduction: snapshot of tobacco in Tanzania</a:t>
            </a:r>
            <a:endParaRPr/>
          </a:p>
        </p:txBody>
      </p:sp>
      <p:sp>
        <p:nvSpPr>
          <p:cNvPr id="97" name="Google Shape;9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64705"/>
              <a:buChar char="•"/>
            </a:pPr>
            <a:r>
              <a:rPr lang="en-GB" dirty="0"/>
              <a:t>Over 90% of tobacco grown in Tanzania is mainly for foreign markets, while the remaining 10% is for the domestic market </a:t>
            </a:r>
            <a:r>
              <a:rPr lang="en-GB" sz="1700" dirty="0"/>
              <a:t>(Tanzania GATS report 2018)</a:t>
            </a:r>
            <a:endParaRPr sz="1700" dirty="0"/>
          </a:p>
          <a:p>
            <a:pPr marL="228600" lvl="0" indent="-228600" algn="l" rtl="0">
              <a:lnSpc>
                <a:spcPct val="90000"/>
              </a:lnSpc>
              <a:spcBef>
                <a:spcPts val="1000"/>
              </a:spcBef>
              <a:spcAft>
                <a:spcPts val="0"/>
              </a:spcAft>
              <a:buClr>
                <a:schemeClr val="dk1"/>
              </a:buClr>
              <a:buSzPct val="175000"/>
              <a:buChar char="•"/>
            </a:pPr>
            <a:r>
              <a:rPr lang="en-GB" dirty="0"/>
              <a:t>Tobacco use (both smoking and smokeless) was 27.8% (2000) and 8.7% (2020) (2.6 million adults, 14.6% of men, and 3.2% of women) </a:t>
            </a:r>
            <a:r>
              <a:rPr lang="en-GB" sz="1600" dirty="0"/>
              <a:t>(</a:t>
            </a:r>
            <a:r>
              <a:rPr lang="en-GB" sz="1600" dirty="0">
                <a:latin typeface="Open Sans"/>
                <a:ea typeface="Open Sans"/>
                <a:cs typeface="Open Sans"/>
                <a:sym typeface="Open Sans"/>
              </a:rPr>
              <a:t>World Health Organization, Global Health Observatory Data Repository)</a:t>
            </a:r>
            <a:endParaRPr sz="1600" dirty="0"/>
          </a:p>
          <a:p>
            <a:pPr marL="228600" lvl="0" indent="-228600" algn="l" rtl="0">
              <a:lnSpc>
                <a:spcPct val="90000"/>
              </a:lnSpc>
              <a:spcBef>
                <a:spcPts val="1000"/>
              </a:spcBef>
              <a:spcAft>
                <a:spcPts val="0"/>
              </a:spcAft>
              <a:buClr>
                <a:schemeClr val="dk1"/>
              </a:buClr>
              <a:buSzPct val="100000"/>
              <a:buChar char="•"/>
            </a:pPr>
            <a:r>
              <a:rPr lang="en-GB" dirty="0"/>
              <a:t>Tobacco sector employs 2,500,000 people </a:t>
            </a:r>
            <a:r>
              <a:rPr lang="en-GB" sz="1600" dirty="0"/>
              <a:t>(Ministry of Agriculture, Livestock and Fisheries)</a:t>
            </a:r>
            <a:endParaRPr dirty="0"/>
          </a:p>
          <a:p>
            <a:pPr marL="228600" lvl="0" indent="-228600" algn="l" rtl="0">
              <a:lnSpc>
                <a:spcPct val="90000"/>
              </a:lnSpc>
              <a:spcBef>
                <a:spcPts val="1000"/>
              </a:spcBef>
              <a:spcAft>
                <a:spcPts val="0"/>
              </a:spcAft>
              <a:buClr>
                <a:schemeClr val="dk1"/>
              </a:buClr>
              <a:buSzPct val="100000"/>
              <a:buChar char="•"/>
            </a:pPr>
            <a:r>
              <a:rPr lang="en-GB" dirty="0"/>
              <a:t>Increase in export of traditional goods in April 2022 was recorded in clove, coffee, cotton and tobacco </a:t>
            </a:r>
            <a:r>
              <a:rPr lang="en-GB" sz="1700" dirty="0"/>
              <a:t>(Monthly Economic Review Bank of Tanzania)</a:t>
            </a:r>
            <a:endParaRPr dirty="0"/>
          </a:p>
          <a:p>
            <a:pPr marL="228600" lvl="0" indent="-228600" algn="l" rtl="0">
              <a:lnSpc>
                <a:spcPct val="90000"/>
              </a:lnSpc>
              <a:spcBef>
                <a:spcPts val="1000"/>
              </a:spcBef>
              <a:spcAft>
                <a:spcPts val="0"/>
              </a:spcAft>
              <a:buClr>
                <a:schemeClr val="dk1"/>
              </a:buClr>
              <a:buSzPct val="100000"/>
              <a:buChar char="•"/>
            </a:pPr>
            <a:r>
              <a:rPr lang="en-GB" dirty="0"/>
              <a:t>32% of all cancers tobacco-related </a:t>
            </a:r>
            <a:r>
              <a:rPr lang="en-GB" sz="1600" dirty="0" smtClean="0"/>
              <a:t>(</a:t>
            </a:r>
            <a:r>
              <a:rPr lang="en-GB" sz="1600" dirty="0" err="1" smtClean="0"/>
              <a:t>Lutgard</a:t>
            </a:r>
            <a:r>
              <a:rPr lang="en-GB" sz="1600" dirty="0" smtClean="0"/>
              <a:t> K et al 2010) </a:t>
            </a:r>
            <a:endParaRPr dirty="0"/>
          </a:p>
          <a:p>
            <a:pPr marL="228600" lvl="0" indent="-228600" algn="l" rtl="0">
              <a:lnSpc>
                <a:spcPct val="90000"/>
              </a:lnSpc>
              <a:spcBef>
                <a:spcPts val="1000"/>
              </a:spcBef>
              <a:spcAft>
                <a:spcPts val="0"/>
              </a:spcAft>
              <a:buClr>
                <a:schemeClr val="dk1"/>
              </a:buClr>
              <a:buSzPct val="164705"/>
              <a:buChar char="•"/>
            </a:pPr>
            <a:r>
              <a:rPr lang="en-GB" dirty="0"/>
              <a:t>Tobacco related diseases are reported to  cause about 17,200 (4%) of all deaths in the country </a:t>
            </a:r>
            <a:r>
              <a:rPr lang="en-GB" sz="1700" dirty="0"/>
              <a:t>(Tanzania GATS report 2018)</a:t>
            </a:r>
            <a:endParaRPr sz="1700" dirty="0"/>
          </a:p>
          <a:p>
            <a:pPr marL="228600" lvl="0" indent="-64135" algn="l" rtl="0">
              <a:lnSpc>
                <a:spcPct val="90000"/>
              </a:lnSpc>
              <a:spcBef>
                <a:spcPts val="1000"/>
              </a:spcBef>
              <a:spcAft>
                <a:spcPts val="0"/>
              </a:spcAft>
              <a:buClr>
                <a:schemeClr val="dk1"/>
              </a:buClr>
              <a:buSzPct val="100000"/>
              <a:buNone/>
            </a:pPr>
            <a:endParaRPr dirty="0"/>
          </a:p>
          <a:p>
            <a:pPr marL="228600" lvl="0" indent="-64135" algn="l" rtl="0">
              <a:lnSpc>
                <a:spcPct val="90000"/>
              </a:lnSpc>
              <a:spcBef>
                <a:spcPts val="1000"/>
              </a:spcBef>
              <a:spcAft>
                <a:spcPts val="0"/>
              </a:spcAft>
              <a:buClr>
                <a:schemeClr val="dk1"/>
              </a:buClr>
              <a:buSzPct val="100000"/>
              <a:buNone/>
            </a:pPr>
            <a:endParaRPr dirty="0"/>
          </a:p>
        </p:txBody>
      </p:sp>
      <p:pic>
        <p:nvPicPr>
          <p:cNvPr id="4" name="Picture 3"/>
          <p:cNvPicPr>
            <a:picLocks noChangeAspect="1"/>
          </p:cNvPicPr>
          <p:nvPr/>
        </p:nvPicPr>
        <p:blipFill>
          <a:blip r:embed="rId3"/>
          <a:stretch>
            <a:fillRect/>
          </a:stretch>
        </p:blipFill>
        <p:spPr>
          <a:xfrm>
            <a:off x="10967849" y="0"/>
            <a:ext cx="1224151" cy="149027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
            <a:ext cx="10515600" cy="800100"/>
          </a:xfrm>
        </p:spPr>
        <p:txBody>
          <a:bodyPr/>
          <a:lstStyle/>
          <a:p>
            <a:r>
              <a:rPr lang="en-US" dirty="0" smtClean="0"/>
              <a:t>Tobacco production 1961-2018</a:t>
            </a:r>
            <a:endParaRPr lang="en-GB" dirty="0"/>
          </a:p>
        </p:txBody>
      </p:sp>
      <p:sp>
        <p:nvSpPr>
          <p:cNvPr id="8" name="Text Placeholder 7"/>
          <p:cNvSpPr>
            <a:spLocks noGrp="1"/>
          </p:cNvSpPr>
          <p:nvPr>
            <p:ph type="body" idx="1"/>
          </p:nvPr>
        </p:nvSpPr>
        <p:spPr>
          <a:xfrm>
            <a:off x="735330" y="2019935"/>
            <a:ext cx="10515600" cy="4351338"/>
          </a:xfrm>
        </p:spPr>
        <p:txBody>
          <a:bodyPr/>
          <a:lstStyle/>
          <a:p>
            <a:pPr marL="114300" indent="0">
              <a:buNone/>
            </a:pPr>
            <a:r>
              <a:rPr lang="en-US" dirty="0"/>
              <a:t> </a:t>
            </a:r>
            <a:r>
              <a:rPr lang="en-US" dirty="0" smtClean="0"/>
              <a:t> </a:t>
            </a:r>
            <a:endParaRPr lang="en-GB" dirty="0"/>
          </a:p>
        </p:txBody>
      </p:sp>
      <p:graphicFrame>
        <p:nvGraphicFramePr>
          <p:cNvPr id="23" name="Chart 22"/>
          <p:cNvGraphicFramePr/>
          <p:nvPr>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6902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t>The Global </a:t>
            </a:r>
            <a:r>
              <a:rPr lang="en-GB" dirty="0" smtClean="0"/>
              <a:t>Adult/Youth </a:t>
            </a:r>
            <a:r>
              <a:rPr lang="en-GB" dirty="0"/>
              <a:t>Tobacco Survey (</a:t>
            </a:r>
            <a:r>
              <a:rPr lang="en-GB" dirty="0" smtClean="0"/>
              <a:t>GATS &amp; GYTS)-Tanzania</a:t>
            </a:r>
            <a:endParaRPr dirty="0"/>
          </a:p>
        </p:txBody>
      </p:sp>
      <p:sp>
        <p:nvSpPr>
          <p:cNvPr id="139" name="Google Shape;139;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ct val="100000"/>
              <a:buChar char="•"/>
            </a:pPr>
            <a:r>
              <a:rPr lang="en-GB" dirty="0"/>
              <a:t>is the global standard for systematically monitoring </a:t>
            </a:r>
            <a:r>
              <a:rPr lang="en-GB" dirty="0" smtClean="0"/>
              <a:t>adult/youth  </a:t>
            </a:r>
            <a:r>
              <a:rPr lang="en-GB" dirty="0"/>
              <a:t>tobacco </a:t>
            </a:r>
            <a:r>
              <a:rPr lang="en-GB" dirty="0" smtClean="0"/>
              <a:t>use, second hand </a:t>
            </a:r>
            <a:r>
              <a:rPr lang="en-GB" dirty="0"/>
              <a:t>smoking and tracking key tobacco control indicators.</a:t>
            </a:r>
            <a:endParaRPr dirty="0"/>
          </a:p>
          <a:p>
            <a:pPr marL="228600" lvl="0" indent="-228600" algn="l" rtl="0">
              <a:lnSpc>
                <a:spcPct val="90000"/>
              </a:lnSpc>
              <a:spcBef>
                <a:spcPts val="1000"/>
              </a:spcBef>
              <a:spcAft>
                <a:spcPts val="0"/>
              </a:spcAft>
              <a:buClr>
                <a:schemeClr val="dk1"/>
              </a:buClr>
              <a:buSzPct val="100000"/>
              <a:buChar char="•"/>
            </a:pPr>
            <a:r>
              <a:rPr lang="en-GB" dirty="0" smtClean="0"/>
              <a:t>WHO </a:t>
            </a:r>
            <a:r>
              <a:rPr lang="en-GB" dirty="0"/>
              <a:t>identified a set of six evidence-based tobacco control strategies, </a:t>
            </a:r>
            <a:r>
              <a:rPr lang="en-GB" dirty="0" smtClean="0"/>
              <a:t>that </a:t>
            </a:r>
            <a:r>
              <a:rPr lang="en-GB" dirty="0"/>
              <a:t>are most effective in reducing tobacco use</a:t>
            </a:r>
            <a:endParaRPr dirty="0"/>
          </a:p>
          <a:p>
            <a:pPr marL="685800" lvl="1" indent="-228600" algn="l" rtl="0">
              <a:lnSpc>
                <a:spcPct val="90000"/>
              </a:lnSpc>
              <a:spcBef>
                <a:spcPts val="500"/>
              </a:spcBef>
              <a:spcAft>
                <a:spcPts val="0"/>
              </a:spcAft>
              <a:buClr>
                <a:schemeClr val="dk1"/>
              </a:buClr>
              <a:buSzPct val="100000"/>
              <a:buChar char="•"/>
            </a:pPr>
            <a:r>
              <a:rPr lang="en-GB" b="1" dirty="0">
                <a:solidFill>
                  <a:srgbClr val="FF0000"/>
                </a:solidFill>
              </a:rPr>
              <a:t>M</a:t>
            </a:r>
            <a:r>
              <a:rPr lang="en-GB" dirty="0"/>
              <a:t>onitoring tobacco use and prevention policies.</a:t>
            </a:r>
            <a:endParaRPr dirty="0"/>
          </a:p>
          <a:p>
            <a:pPr marL="685800" lvl="1" indent="-228600" algn="l" rtl="0">
              <a:lnSpc>
                <a:spcPct val="90000"/>
              </a:lnSpc>
              <a:spcBef>
                <a:spcPts val="500"/>
              </a:spcBef>
              <a:spcAft>
                <a:spcPts val="0"/>
              </a:spcAft>
              <a:buClr>
                <a:schemeClr val="dk1"/>
              </a:buClr>
              <a:buSzPct val="100000"/>
              <a:buChar char="•"/>
            </a:pPr>
            <a:r>
              <a:rPr lang="en-GB" b="1" dirty="0">
                <a:solidFill>
                  <a:srgbClr val="FF0000"/>
                </a:solidFill>
              </a:rPr>
              <a:t>P</a:t>
            </a:r>
            <a:r>
              <a:rPr lang="en-GB" dirty="0"/>
              <a:t>rotecting people from tobacco smoke.</a:t>
            </a:r>
            <a:endParaRPr dirty="0"/>
          </a:p>
          <a:p>
            <a:pPr marL="685800" lvl="1" indent="-228600" algn="l" rtl="0">
              <a:lnSpc>
                <a:spcPct val="90000"/>
              </a:lnSpc>
              <a:spcBef>
                <a:spcPts val="500"/>
              </a:spcBef>
              <a:spcAft>
                <a:spcPts val="0"/>
              </a:spcAft>
              <a:buClr>
                <a:schemeClr val="dk1"/>
              </a:buClr>
              <a:buSzPct val="100000"/>
              <a:buChar char="•"/>
            </a:pPr>
            <a:r>
              <a:rPr lang="en-GB" b="1" dirty="0">
                <a:solidFill>
                  <a:srgbClr val="FF0000"/>
                </a:solidFill>
              </a:rPr>
              <a:t>O</a:t>
            </a:r>
            <a:r>
              <a:rPr lang="en-GB" dirty="0"/>
              <a:t>ffering help to quit tobacco use.</a:t>
            </a:r>
            <a:endParaRPr dirty="0"/>
          </a:p>
          <a:p>
            <a:pPr marL="685800" lvl="1" indent="-228600" algn="l" rtl="0">
              <a:lnSpc>
                <a:spcPct val="90000"/>
              </a:lnSpc>
              <a:spcBef>
                <a:spcPts val="500"/>
              </a:spcBef>
              <a:spcAft>
                <a:spcPts val="0"/>
              </a:spcAft>
              <a:buClr>
                <a:schemeClr val="dk1"/>
              </a:buClr>
              <a:buSzPct val="100000"/>
              <a:buChar char="•"/>
            </a:pPr>
            <a:r>
              <a:rPr lang="en-GB" b="1" dirty="0">
                <a:solidFill>
                  <a:srgbClr val="FF0000"/>
                </a:solidFill>
              </a:rPr>
              <a:t>W</a:t>
            </a:r>
            <a:r>
              <a:rPr lang="en-GB" dirty="0"/>
              <a:t>arning about the dangers of tobacco.</a:t>
            </a:r>
            <a:endParaRPr dirty="0"/>
          </a:p>
          <a:p>
            <a:pPr marL="685800" lvl="1" indent="-228600" algn="l" rtl="0">
              <a:lnSpc>
                <a:spcPct val="90000"/>
              </a:lnSpc>
              <a:spcBef>
                <a:spcPts val="500"/>
              </a:spcBef>
              <a:spcAft>
                <a:spcPts val="0"/>
              </a:spcAft>
              <a:buClr>
                <a:schemeClr val="dk1"/>
              </a:buClr>
              <a:buSzPct val="100000"/>
              <a:buChar char="•"/>
            </a:pPr>
            <a:r>
              <a:rPr lang="en-GB" b="1" dirty="0">
                <a:solidFill>
                  <a:srgbClr val="FF0000"/>
                </a:solidFill>
              </a:rPr>
              <a:t>E</a:t>
            </a:r>
            <a:r>
              <a:rPr lang="en-GB" dirty="0"/>
              <a:t>nforcing bans on tobacco advertising, promotion and sponsorship.</a:t>
            </a:r>
            <a:endParaRPr dirty="0"/>
          </a:p>
          <a:p>
            <a:pPr marL="685800" lvl="1" indent="-228600" algn="l" rtl="0">
              <a:lnSpc>
                <a:spcPct val="90000"/>
              </a:lnSpc>
              <a:spcBef>
                <a:spcPts val="500"/>
              </a:spcBef>
              <a:spcAft>
                <a:spcPts val="0"/>
              </a:spcAft>
              <a:buClr>
                <a:schemeClr val="dk1"/>
              </a:buClr>
              <a:buSzPct val="100000"/>
              <a:buChar char="•"/>
            </a:pPr>
            <a:r>
              <a:rPr lang="en-GB" b="1" dirty="0">
                <a:solidFill>
                  <a:srgbClr val="FF0000"/>
                </a:solidFill>
              </a:rPr>
              <a:t>R</a:t>
            </a:r>
            <a:r>
              <a:rPr lang="en-GB" dirty="0"/>
              <a:t>aising taxes on tobacco.</a:t>
            </a:r>
            <a:endParaRPr dirty="0"/>
          </a:p>
          <a:p>
            <a:pPr marL="685800" lvl="1" indent="-99059" algn="l" rtl="0">
              <a:lnSpc>
                <a:spcPct val="90000"/>
              </a:lnSpc>
              <a:spcBef>
                <a:spcPts val="500"/>
              </a:spcBef>
              <a:spcAft>
                <a:spcPts val="0"/>
              </a:spcAft>
              <a:buClr>
                <a:schemeClr val="dk1"/>
              </a:buClr>
              <a:buSzPct val="100000"/>
              <a:buNone/>
            </a:pPr>
            <a:endParaRPr dirty="0"/>
          </a:p>
        </p:txBody>
      </p:sp>
      <p:pic>
        <p:nvPicPr>
          <p:cNvPr id="4" name="Picture 3"/>
          <p:cNvPicPr>
            <a:picLocks noChangeAspect="1"/>
          </p:cNvPicPr>
          <p:nvPr/>
        </p:nvPicPr>
        <p:blipFill>
          <a:blip r:embed="rId3"/>
          <a:stretch>
            <a:fillRect/>
          </a:stretch>
        </p:blipFill>
        <p:spPr>
          <a:xfrm>
            <a:off x="10967849" y="0"/>
            <a:ext cx="1224151" cy="149027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4" name="Rectangle 16">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 name="Freeform 6">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bwMode="auto">
          <a:xfrm>
            <a:off x="4141788" y="900113"/>
            <a:ext cx="760412" cy="57118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a:lstStyle/>
          <a:p>
            <a:pPr eaLnBrk="1" fontAlgn="auto" hangingPunct="1">
              <a:spcBef>
                <a:spcPts val="0"/>
              </a:spcBef>
              <a:spcAft>
                <a:spcPts val="0"/>
              </a:spcAft>
              <a:defRPr/>
            </a:pPr>
            <a:endParaRPr lang="en-US">
              <a:latin typeface="+mn-lt"/>
              <a:cs typeface="+mn-cs"/>
            </a:endParaRPr>
          </a:p>
        </p:txBody>
      </p:sp>
      <p:sp>
        <p:nvSpPr>
          <p:cNvPr id="46" name="Freeform 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bwMode="auto">
          <a:xfrm>
            <a:off x="4144963" y="633413"/>
            <a:ext cx="482600" cy="552132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en-US">
              <a:latin typeface="+mn-lt"/>
              <a:cs typeface="+mn-cs"/>
            </a:endParaRPr>
          </a:p>
        </p:txBody>
      </p:sp>
      <p:sp>
        <p:nvSpPr>
          <p:cNvPr id="47" name="Freeform: Shape 22">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635000" y="636588"/>
            <a:ext cx="3998913" cy="5257800"/>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174" name="Title 1"/>
          <p:cNvSpPr>
            <a:spLocks noGrp="1"/>
          </p:cNvSpPr>
          <p:nvPr>
            <p:ph type="ctrTitle"/>
          </p:nvPr>
        </p:nvSpPr>
        <p:spPr>
          <a:xfrm>
            <a:off x="935038" y="982663"/>
            <a:ext cx="3387725" cy="4560887"/>
          </a:xfrm>
          <a:solidFill>
            <a:schemeClr val="accent1"/>
          </a:solidFill>
        </p:spPr>
        <p:txBody>
          <a:bodyPr anchor="ctr"/>
          <a:lstStyle/>
          <a:p>
            <a:pPr algn="l" eaLnBrk="1" hangingPunct="1"/>
            <a:r>
              <a:rPr lang="en-GB" sz="4000" dirty="0"/>
              <a:t>Tobacco cessation &amp; Attempt to quit smoking</a:t>
            </a:r>
            <a:endParaRPr lang="en-US" sz="4000" dirty="0" smtClean="0">
              <a:solidFill>
                <a:srgbClr val="FFFFFF"/>
              </a:solidFill>
            </a:endParaRPr>
          </a:p>
        </p:txBody>
      </p:sp>
      <p:sp>
        <p:nvSpPr>
          <p:cNvPr id="7175" name="Rectangle 8"/>
          <p:cNvSpPr>
            <a:spLocks noGrp="1" noRot="1" noChangeAspect="1" noMove="1" noResize="1" noEditPoints="1" noAdjustHandles="1" noChangeArrowheads="1" noChangeShapeType="1" noTextEdit="1"/>
          </p:cNvSpPr>
          <p:nvPr/>
        </p:nvSpPr>
        <p:spPr bwMode="auto">
          <a:xfrm>
            <a:off x="4902200" y="1352550"/>
            <a:ext cx="6654800" cy="5251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 name="Subtitle 2">
            <a:extLst>
              <a:ext uri="{FF2B5EF4-FFF2-40B4-BE49-F238E27FC236}"/>
            </a:extLst>
          </p:cNvPr>
          <p:cNvSpPr>
            <a:spLocks noGrp="1"/>
          </p:cNvSpPr>
          <p:nvPr>
            <p:ph type="subTitle" idx="1"/>
          </p:nvPr>
        </p:nvSpPr>
        <p:spPr>
          <a:xfrm>
            <a:off x="5176837" y="1655544"/>
            <a:ext cx="6178550" cy="715339"/>
          </a:xfrm>
        </p:spPr>
        <p:txBody>
          <a:bodyPr rtlCol="0" anchor="ctr">
            <a:normAutofit fontScale="92500"/>
          </a:bodyPr>
          <a:lstStyle/>
          <a:p>
            <a:pPr marL="0" lvl="0" indent="0" algn="l">
              <a:spcBef>
                <a:spcPts val="0"/>
              </a:spcBef>
              <a:buSzPct val="100000"/>
            </a:pPr>
            <a:r>
              <a:rPr lang="en-GB" sz="2800" b="1" dirty="0" smtClean="0">
                <a:latin typeface="+mj-lt"/>
              </a:rPr>
              <a:t>Globa</a:t>
            </a:r>
            <a:r>
              <a:rPr lang="en-GB" sz="2800" b="1" dirty="0" smtClean="0">
                <a:latin typeface="+mj-lt"/>
              </a:rPr>
              <a:t>l Adults Tobacco Survey </a:t>
            </a:r>
            <a:r>
              <a:rPr lang="en-GB" sz="2800" b="1" dirty="0" smtClean="0">
                <a:latin typeface="+mj-lt"/>
              </a:rPr>
              <a:t>2018</a:t>
            </a:r>
            <a:endParaRPr lang="en-US" sz="2800" b="1" dirty="0">
              <a:solidFill>
                <a:srgbClr val="FEFFFF"/>
              </a:solidFill>
              <a:latin typeface="+mj-lt"/>
            </a:endParaRPr>
          </a:p>
          <a:p>
            <a:pPr lvl="1" indent="-228600" algn="l" eaLnBrk="1" fontAlgn="auto" hangingPunct="1">
              <a:spcAft>
                <a:spcPts val="0"/>
              </a:spcAft>
              <a:buFont typeface="Arial" panose="020B0604020202020204" pitchFamily="34" charset="0"/>
              <a:buChar char="•"/>
              <a:defRPr/>
            </a:pPr>
            <a:endParaRPr lang="en-US" sz="2800" b="1" dirty="0">
              <a:solidFill>
                <a:srgbClr val="FEFFFF"/>
              </a:solidFill>
              <a:latin typeface="+mj-lt"/>
            </a:endParaRPr>
          </a:p>
        </p:txBody>
      </p:sp>
      <p:sp>
        <p:nvSpPr>
          <p:cNvPr id="10" name="Subtitle 2">
            <a:extLst>
              <a:ext uri="{FF2B5EF4-FFF2-40B4-BE49-F238E27FC236}"/>
            </a:extLst>
          </p:cNvPr>
          <p:cNvSpPr txBox="1">
            <a:spLocks/>
          </p:cNvSpPr>
          <p:nvPr/>
        </p:nvSpPr>
        <p:spPr>
          <a:xfrm>
            <a:off x="5083176" y="2308634"/>
            <a:ext cx="6342062" cy="3878042"/>
          </a:xfrm>
          <a:prstGeom prst="rect">
            <a:avLst/>
          </a:prstGeom>
          <a:solidFill>
            <a:schemeClr val="bg1"/>
          </a:solidFill>
        </p:spPr>
        <p:txBody>
          <a:bodyPr anchor="ctr">
            <a:normAutofit fontScale="85000" lnSpcReduction="20000"/>
          </a:bodyPr>
          <a:lstStyle/>
          <a:p>
            <a:pPr marL="457200" lvl="0" indent="-457200">
              <a:lnSpc>
                <a:spcPct val="90000"/>
              </a:lnSpc>
              <a:spcBef>
                <a:spcPts val="1000"/>
              </a:spcBef>
              <a:buClr>
                <a:schemeClr val="dk1"/>
              </a:buClr>
              <a:buSzPct val="100000"/>
              <a:buFont typeface="Arial" panose="020B0604020202020204" pitchFamily="34" charset="0"/>
              <a:buChar char="•"/>
            </a:pPr>
            <a:r>
              <a:rPr lang="en-GB" sz="2800" dirty="0"/>
              <a:t>48.4% of tobacco smokers attempted to </a:t>
            </a:r>
            <a:r>
              <a:rPr lang="en-GB" sz="2800" dirty="0" smtClean="0"/>
              <a:t>quit</a:t>
            </a:r>
          </a:p>
          <a:p>
            <a:pPr marL="457200" lvl="0" indent="-457200">
              <a:lnSpc>
                <a:spcPct val="90000"/>
              </a:lnSpc>
              <a:spcBef>
                <a:spcPts val="1000"/>
              </a:spcBef>
              <a:buClr>
                <a:schemeClr val="dk1"/>
              </a:buClr>
              <a:buSzPct val="100000"/>
              <a:buFont typeface="Arial" panose="020B0604020202020204" pitchFamily="34" charset="0"/>
              <a:buChar char="•"/>
            </a:pPr>
            <a:r>
              <a:rPr lang="en-GB" sz="2800" dirty="0" smtClean="0"/>
              <a:t>36.5</a:t>
            </a:r>
            <a:r>
              <a:rPr lang="en-GB" sz="2800" dirty="0"/>
              <a:t>% of tobacco smokers advised to </a:t>
            </a:r>
            <a:r>
              <a:rPr lang="en-GB" sz="2800" dirty="0" smtClean="0"/>
              <a:t>quit</a:t>
            </a:r>
          </a:p>
          <a:p>
            <a:pPr marL="457200" lvl="0" indent="-457200">
              <a:lnSpc>
                <a:spcPct val="90000"/>
              </a:lnSpc>
              <a:spcBef>
                <a:spcPts val="1000"/>
              </a:spcBef>
              <a:buClr>
                <a:schemeClr val="dk1"/>
              </a:buClr>
              <a:buSzPct val="100000"/>
              <a:buFont typeface="Arial" panose="020B0604020202020204" pitchFamily="34" charset="0"/>
              <a:buChar char="•"/>
            </a:pPr>
            <a:r>
              <a:rPr lang="en-GB" sz="2800" dirty="0" smtClean="0"/>
              <a:t>76.8</a:t>
            </a:r>
            <a:r>
              <a:rPr lang="en-GB" sz="2800" dirty="0"/>
              <a:t>% of </a:t>
            </a:r>
            <a:r>
              <a:rPr lang="en-GB" sz="2800" dirty="0" smtClean="0"/>
              <a:t>planned /thinking </a:t>
            </a:r>
            <a:r>
              <a:rPr lang="en-GB" sz="2800" dirty="0"/>
              <a:t>of quitting</a:t>
            </a:r>
          </a:p>
          <a:p>
            <a:pPr marL="228600" lvl="0" indent="-228600">
              <a:lnSpc>
                <a:spcPct val="90000"/>
              </a:lnSpc>
              <a:spcBef>
                <a:spcPts val="1000"/>
              </a:spcBef>
              <a:buClr>
                <a:schemeClr val="dk1"/>
              </a:buClr>
              <a:buSzPct val="100000"/>
              <a:buChar char="•"/>
            </a:pPr>
            <a:r>
              <a:rPr lang="en-GB" sz="2800" dirty="0"/>
              <a:t>65.8% </a:t>
            </a:r>
            <a:r>
              <a:rPr lang="en-GB" sz="2800" dirty="0" smtClean="0"/>
              <a:t>attempted without </a:t>
            </a:r>
            <a:r>
              <a:rPr lang="en-GB" sz="2800" dirty="0"/>
              <a:t>any assistance while 6.8% used pharmacotherapy (nicotine </a:t>
            </a:r>
            <a:r>
              <a:rPr lang="en-GB" sz="2800" dirty="0" smtClean="0"/>
              <a:t>replacement), </a:t>
            </a:r>
            <a:endParaRPr lang="en-GB" sz="2800" dirty="0"/>
          </a:p>
          <a:p>
            <a:pPr marL="228600" lvl="0" indent="-228600">
              <a:lnSpc>
                <a:spcPct val="90000"/>
              </a:lnSpc>
              <a:spcBef>
                <a:spcPts val="1000"/>
              </a:spcBef>
              <a:buClr>
                <a:schemeClr val="dk1"/>
              </a:buClr>
              <a:buSzPct val="100000"/>
              <a:buChar char="•"/>
            </a:pPr>
            <a:r>
              <a:rPr lang="en-GB" sz="2800" dirty="0" smtClean="0"/>
              <a:t>used counselling 24.0</a:t>
            </a:r>
            <a:r>
              <a:rPr lang="en-GB" sz="2800" dirty="0"/>
              <a:t>% </a:t>
            </a:r>
            <a:r>
              <a:rPr lang="en-GB" sz="2800" dirty="0" smtClean="0"/>
              <a:t>and 9.4%other </a:t>
            </a:r>
            <a:r>
              <a:rPr lang="en-GB" sz="2800" dirty="0"/>
              <a:t>methods. </a:t>
            </a:r>
          </a:p>
          <a:p>
            <a:pPr marL="228600" lvl="0" indent="-228600">
              <a:lnSpc>
                <a:spcPct val="90000"/>
              </a:lnSpc>
              <a:spcBef>
                <a:spcPts val="1000"/>
              </a:spcBef>
              <a:buClr>
                <a:schemeClr val="dk1"/>
              </a:buClr>
              <a:buSzPct val="100000"/>
              <a:buChar char="•"/>
            </a:pPr>
            <a:r>
              <a:rPr lang="en-GB" sz="2800" dirty="0" smtClean="0"/>
              <a:t>Quit </a:t>
            </a:r>
            <a:r>
              <a:rPr lang="en-GB" sz="2800" dirty="0"/>
              <a:t>without assistance </a:t>
            </a:r>
            <a:r>
              <a:rPr lang="en-GB" sz="2800" dirty="0" smtClean="0"/>
              <a:t>in rural, </a:t>
            </a:r>
            <a:r>
              <a:rPr lang="en-GB" sz="2800" dirty="0"/>
              <a:t>63.5% </a:t>
            </a:r>
            <a:r>
              <a:rPr lang="en-GB" sz="2800" dirty="0" err="1" smtClean="0"/>
              <a:t>vs</a:t>
            </a:r>
            <a:r>
              <a:rPr lang="en-GB" sz="2800" dirty="0" smtClean="0"/>
              <a:t> 70.2</a:t>
            </a:r>
            <a:r>
              <a:rPr lang="en-GB" sz="2800" dirty="0"/>
              <a:t>% in the urban </a:t>
            </a:r>
            <a:r>
              <a:rPr lang="en-GB" sz="2800" dirty="0" smtClean="0"/>
              <a:t> </a:t>
            </a:r>
            <a:endParaRPr lang="en-US" sz="2400" dirty="0">
              <a:solidFill>
                <a:srgbClr val="000000"/>
              </a:solidFill>
              <a:latin typeface="+mn-lt"/>
              <a:cs typeface="+mn-cs"/>
            </a:endParaRPr>
          </a:p>
          <a:p>
            <a:pPr lvl="1" indent="-228600" eaLnBrk="1" fontAlgn="auto" hangingPunct="1">
              <a:lnSpc>
                <a:spcPct val="90000"/>
              </a:lnSpc>
              <a:spcBef>
                <a:spcPts val="500"/>
              </a:spcBef>
              <a:spcAft>
                <a:spcPts val="0"/>
              </a:spcAft>
              <a:buFont typeface="Arial" panose="020B0604020202020204" pitchFamily="34" charset="0"/>
              <a:buChar char="•"/>
              <a:defRPr/>
            </a:pPr>
            <a:endParaRPr lang="en-US" sz="2000" dirty="0">
              <a:solidFill>
                <a:srgbClr val="000000"/>
              </a:solidFill>
              <a:latin typeface="+mn-lt"/>
              <a:cs typeface="+mn-cs"/>
            </a:endParaRPr>
          </a:p>
        </p:txBody>
      </p:sp>
    </p:spTree>
    <p:extLst>
      <p:ext uri="{BB962C8B-B14F-4D97-AF65-F5344CB8AC3E}">
        <p14:creationId xmlns:p14="http://schemas.microsoft.com/office/powerpoint/2010/main" val="80173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4" name="Rectangle 16">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 name="Freeform 6">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bwMode="auto">
          <a:xfrm>
            <a:off x="4141788" y="900113"/>
            <a:ext cx="760412" cy="57118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a:lstStyle/>
          <a:p>
            <a:pPr eaLnBrk="1" fontAlgn="auto" hangingPunct="1">
              <a:spcBef>
                <a:spcPts val="0"/>
              </a:spcBef>
              <a:spcAft>
                <a:spcPts val="0"/>
              </a:spcAft>
              <a:defRPr/>
            </a:pPr>
            <a:endParaRPr lang="en-US">
              <a:latin typeface="+mn-lt"/>
              <a:cs typeface="+mn-cs"/>
            </a:endParaRPr>
          </a:p>
        </p:txBody>
      </p:sp>
      <p:sp>
        <p:nvSpPr>
          <p:cNvPr id="46" name="Freeform 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bwMode="auto">
          <a:xfrm>
            <a:off x="4144963" y="633413"/>
            <a:ext cx="482600" cy="552132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a:lstStyle/>
          <a:p>
            <a:pPr eaLnBrk="1" fontAlgn="auto" hangingPunct="1">
              <a:spcBef>
                <a:spcPts val="0"/>
              </a:spcBef>
              <a:spcAft>
                <a:spcPts val="0"/>
              </a:spcAft>
              <a:defRPr/>
            </a:pPr>
            <a:endParaRPr lang="en-US">
              <a:latin typeface="+mn-lt"/>
              <a:cs typeface="+mn-cs"/>
            </a:endParaRPr>
          </a:p>
        </p:txBody>
      </p:sp>
      <p:sp>
        <p:nvSpPr>
          <p:cNvPr id="47" name="Freeform: Shape 22">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635000" y="636588"/>
            <a:ext cx="3998913" cy="5257800"/>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174" name="Title 1"/>
          <p:cNvSpPr>
            <a:spLocks noGrp="1"/>
          </p:cNvSpPr>
          <p:nvPr>
            <p:ph type="ctrTitle"/>
          </p:nvPr>
        </p:nvSpPr>
        <p:spPr>
          <a:xfrm>
            <a:off x="935038" y="982663"/>
            <a:ext cx="3387725" cy="4560887"/>
          </a:xfrm>
          <a:solidFill>
            <a:schemeClr val="accent1"/>
          </a:solidFill>
        </p:spPr>
        <p:txBody>
          <a:bodyPr anchor="ctr"/>
          <a:lstStyle/>
          <a:p>
            <a:pPr algn="l" eaLnBrk="1" hangingPunct="1"/>
            <a:r>
              <a:rPr lang="en-GB" sz="4000" dirty="0" smtClean="0"/>
              <a:t>GYTS highlights</a:t>
            </a:r>
            <a:endParaRPr lang="en-US" sz="4000" dirty="0" smtClean="0">
              <a:solidFill>
                <a:srgbClr val="FFFFFF"/>
              </a:solidFill>
            </a:endParaRPr>
          </a:p>
        </p:txBody>
      </p:sp>
      <p:sp>
        <p:nvSpPr>
          <p:cNvPr id="7175" name="Rectangle 8"/>
          <p:cNvSpPr>
            <a:spLocks noGrp="1" noRot="1" noChangeAspect="1" noMove="1" noResize="1" noEditPoints="1" noAdjustHandles="1" noChangeArrowheads="1" noChangeShapeType="1" noTextEdit="1"/>
          </p:cNvSpPr>
          <p:nvPr/>
        </p:nvSpPr>
        <p:spPr bwMode="auto">
          <a:xfrm>
            <a:off x="4902200" y="1352550"/>
            <a:ext cx="6654800" cy="5251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 name="Subtitle 2">
            <a:extLst>
              <a:ext uri="{FF2B5EF4-FFF2-40B4-BE49-F238E27FC236}"/>
            </a:extLst>
          </p:cNvPr>
          <p:cNvSpPr>
            <a:spLocks noGrp="1"/>
          </p:cNvSpPr>
          <p:nvPr>
            <p:ph type="subTitle" idx="1"/>
          </p:nvPr>
        </p:nvSpPr>
        <p:spPr>
          <a:xfrm>
            <a:off x="5144202" y="1568919"/>
            <a:ext cx="6310312" cy="1164656"/>
          </a:xfrm>
        </p:spPr>
        <p:txBody>
          <a:bodyPr rtlCol="0" anchor="ctr">
            <a:normAutofit/>
          </a:bodyPr>
          <a:lstStyle/>
          <a:p>
            <a:r>
              <a:rPr lang="en-GB" sz="2800" b="1" dirty="0" smtClean="0">
                <a:solidFill>
                  <a:srgbClr val="000000"/>
                </a:solidFill>
                <a:latin typeface="Arial"/>
                <a:ea typeface="Arial"/>
                <a:cs typeface="Arial"/>
                <a:sym typeface="Arial"/>
              </a:rPr>
              <a:t>Global </a:t>
            </a:r>
            <a:r>
              <a:rPr lang="en-GB" sz="2800" b="1" dirty="0">
                <a:solidFill>
                  <a:srgbClr val="000000"/>
                </a:solidFill>
                <a:latin typeface="Arial"/>
                <a:ea typeface="Arial"/>
                <a:cs typeface="Arial"/>
                <a:sym typeface="Arial"/>
              </a:rPr>
              <a:t>Youth Tobacco Survey, </a:t>
            </a:r>
            <a:r>
              <a:rPr lang="en-GB" sz="2800" b="1" dirty="0" smtClean="0">
                <a:solidFill>
                  <a:srgbClr val="000000"/>
                </a:solidFill>
                <a:latin typeface="Arial"/>
                <a:ea typeface="Arial"/>
                <a:cs typeface="Arial"/>
                <a:sym typeface="Arial"/>
              </a:rPr>
              <a:t>2016</a:t>
            </a:r>
            <a:endParaRPr lang="en-US" sz="2800" b="1" dirty="0">
              <a:solidFill>
                <a:srgbClr val="000000"/>
              </a:solidFill>
              <a:latin typeface="Arial"/>
              <a:ea typeface="Arial"/>
              <a:cs typeface="Arial"/>
              <a:sym typeface="Arial"/>
            </a:endParaRPr>
          </a:p>
          <a:p>
            <a:pPr algn="l" eaLnBrk="1" fontAlgn="auto" hangingPunct="1">
              <a:spcAft>
                <a:spcPts val="0"/>
              </a:spcAft>
              <a:defRPr/>
            </a:pPr>
            <a:endParaRPr lang="en-US" dirty="0">
              <a:solidFill>
                <a:srgbClr val="FEFFFF"/>
              </a:solidFill>
            </a:endParaRPr>
          </a:p>
          <a:p>
            <a:pPr lvl="1" indent="-228600" algn="l" eaLnBrk="1" fontAlgn="auto" hangingPunct="1">
              <a:spcAft>
                <a:spcPts val="0"/>
              </a:spcAft>
              <a:buFont typeface="Arial" panose="020B0604020202020204" pitchFamily="34" charset="0"/>
              <a:buChar char="•"/>
              <a:defRPr/>
            </a:pPr>
            <a:endParaRPr lang="en-US" dirty="0">
              <a:solidFill>
                <a:srgbClr val="FEFFFF"/>
              </a:solidFill>
            </a:endParaRPr>
          </a:p>
        </p:txBody>
      </p:sp>
      <p:sp>
        <p:nvSpPr>
          <p:cNvPr id="10" name="Subtitle 2">
            <a:extLst>
              <a:ext uri="{FF2B5EF4-FFF2-40B4-BE49-F238E27FC236}"/>
            </a:extLst>
          </p:cNvPr>
          <p:cNvSpPr txBox="1">
            <a:spLocks/>
          </p:cNvSpPr>
          <p:nvPr/>
        </p:nvSpPr>
        <p:spPr>
          <a:xfrm>
            <a:off x="5083176" y="2308634"/>
            <a:ext cx="6342062" cy="3878042"/>
          </a:xfrm>
          <a:prstGeom prst="rect">
            <a:avLst/>
          </a:prstGeom>
          <a:solidFill>
            <a:schemeClr val="bg1"/>
          </a:solidFill>
        </p:spPr>
        <p:txBody>
          <a:bodyPr anchor="ctr">
            <a:normAutofit fontScale="92500"/>
          </a:bodyPr>
          <a:lstStyle/>
          <a:p>
            <a:pPr marL="342900" indent="-342900">
              <a:buFont typeface="Arial" panose="020B0604020202020204" pitchFamily="34" charset="0"/>
              <a:buChar char="•"/>
            </a:pPr>
            <a:r>
              <a:rPr lang="en-GB" sz="2400" dirty="0"/>
              <a:t>4.8% of students, 6.5% of boys, and 2.4% of girls currently used any tobacco products</a:t>
            </a:r>
            <a:endParaRPr lang="en-US" sz="2400" dirty="0"/>
          </a:p>
          <a:p>
            <a:pPr marL="342900" indent="-342900">
              <a:buFont typeface="Arial" panose="020B0604020202020204" pitchFamily="34" charset="0"/>
              <a:buChar char="•"/>
            </a:pPr>
            <a:r>
              <a:rPr lang="en-GB" sz="2400" dirty="0"/>
              <a:t>3.6% of students, 4.8% of boys, and 1.8% of girls currently smoked tobacco </a:t>
            </a:r>
            <a:endParaRPr lang="en-US" sz="2400" dirty="0"/>
          </a:p>
          <a:p>
            <a:pPr marL="342900" indent="-342900">
              <a:buFont typeface="Arial" panose="020B0604020202020204" pitchFamily="34" charset="0"/>
              <a:buChar char="•"/>
            </a:pPr>
            <a:r>
              <a:rPr lang="en-GB" sz="2400" dirty="0" smtClean="0"/>
              <a:t>2.1</a:t>
            </a:r>
            <a:r>
              <a:rPr lang="en-GB" sz="2400" dirty="0"/>
              <a:t>% of students, 2.9</a:t>
            </a:r>
            <a:r>
              <a:rPr lang="en-GB" sz="2400" dirty="0" smtClean="0"/>
              <a:t>% of boys, </a:t>
            </a:r>
            <a:r>
              <a:rPr lang="en-GB" sz="2400" dirty="0"/>
              <a:t>and 0.9% of girls currently used smokeless tobacco</a:t>
            </a:r>
            <a:endParaRPr lang="en-GB" sz="2400" dirty="0" smtClean="0"/>
          </a:p>
          <a:p>
            <a:pPr marL="342900" indent="-342900">
              <a:buFont typeface="Arial" panose="020B0604020202020204" pitchFamily="34" charset="0"/>
              <a:buChar char="•"/>
            </a:pPr>
            <a:r>
              <a:rPr lang="en-GB" sz="2400" dirty="0"/>
              <a:t>17.3% of students were exposed to tobacco smoke at home. </a:t>
            </a:r>
            <a:endParaRPr lang="en-GB" sz="2400" dirty="0" smtClean="0"/>
          </a:p>
          <a:p>
            <a:pPr marL="342900" indent="-342900">
              <a:buFont typeface="Arial" panose="020B0604020202020204" pitchFamily="34" charset="0"/>
              <a:buChar char="•"/>
            </a:pPr>
            <a:r>
              <a:rPr lang="en-GB" sz="2400" dirty="0" smtClean="0"/>
              <a:t>34.1</a:t>
            </a:r>
            <a:r>
              <a:rPr lang="en-GB" sz="2400" dirty="0"/>
              <a:t>% of students were exposed to tobacco smoke inside enclosed public places</a:t>
            </a:r>
            <a:endParaRPr lang="en-US" sz="2400" dirty="0">
              <a:solidFill>
                <a:srgbClr val="000000"/>
              </a:solidFill>
              <a:latin typeface="+mn-lt"/>
              <a:cs typeface="+mn-cs"/>
            </a:endParaRPr>
          </a:p>
        </p:txBody>
      </p:sp>
    </p:spTree>
    <p:extLst>
      <p:ext uri="{BB962C8B-B14F-4D97-AF65-F5344CB8AC3E}">
        <p14:creationId xmlns:p14="http://schemas.microsoft.com/office/powerpoint/2010/main" val="3700641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Tobacco control approach in Tanzania</a:t>
            </a:r>
            <a:endParaRPr/>
          </a:p>
        </p:txBody>
      </p:sp>
      <p:sp>
        <p:nvSpPr>
          <p:cNvPr id="151" name="Google Shape;15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15265" algn="l" rtl="0">
              <a:lnSpc>
                <a:spcPct val="90000"/>
              </a:lnSpc>
              <a:spcBef>
                <a:spcPts val="0"/>
              </a:spcBef>
              <a:spcAft>
                <a:spcPts val="0"/>
              </a:spcAft>
              <a:buClr>
                <a:schemeClr val="dk1"/>
              </a:buClr>
              <a:buSzPct val="100000"/>
              <a:buChar char="•"/>
            </a:pPr>
            <a:r>
              <a:rPr lang="en-GB" dirty="0"/>
              <a:t>Regulatory approach</a:t>
            </a:r>
            <a:endParaRPr dirty="0"/>
          </a:p>
          <a:p>
            <a:pPr marL="685800" lvl="1" indent="-278765" algn="l" rtl="0">
              <a:lnSpc>
                <a:spcPct val="90000"/>
              </a:lnSpc>
              <a:spcBef>
                <a:spcPts val="0"/>
              </a:spcBef>
              <a:spcAft>
                <a:spcPts val="0"/>
              </a:spcAft>
              <a:buClr>
                <a:schemeClr val="dk1"/>
              </a:buClr>
              <a:buSzPct val="100000"/>
              <a:buChar char="•"/>
            </a:pPr>
            <a:r>
              <a:rPr lang="en-GB" sz="2800" dirty="0"/>
              <a:t>An act to impose tax on the sale of Tobacco 1970</a:t>
            </a:r>
            <a:endParaRPr sz="2800" dirty="0"/>
          </a:p>
          <a:p>
            <a:pPr marL="685800" lvl="1" indent="-278765" algn="l" rtl="0">
              <a:spcBef>
                <a:spcPts val="1000"/>
              </a:spcBef>
              <a:spcAft>
                <a:spcPts val="0"/>
              </a:spcAft>
              <a:buSzPct val="100000"/>
              <a:buChar char="•"/>
            </a:pPr>
            <a:r>
              <a:rPr lang="en-GB" sz="2800" dirty="0"/>
              <a:t>Tobacco Products (Regulation) Act, 2003</a:t>
            </a:r>
            <a:endParaRPr sz="2800" dirty="0"/>
          </a:p>
          <a:p>
            <a:pPr marL="685800" lvl="1" indent="-278765" algn="l" rtl="0">
              <a:spcBef>
                <a:spcPts val="0"/>
              </a:spcBef>
              <a:spcAft>
                <a:spcPts val="0"/>
              </a:spcAft>
              <a:buSzPct val="100000"/>
              <a:buChar char="•"/>
            </a:pPr>
            <a:r>
              <a:rPr lang="en-GB" sz="2800" dirty="0"/>
              <a:t>WHO Framework Convention on Tobacco Control (FCTC) in 2007</a:t>
            </a:r>
            <a:endParaRPr sz="2800" dirty="0"/>
          </a:p>
          <a:p>
            <a:pPr marL="685800" lvl="1" indent="-278765" algn="l" rtl="0">
              <a:spcBef>
                <a:spcPts val="500"/>
              </a:spcBef>
              <a:spcAft>
                <a:spcPts val="0"/>
              </a:spcAft>
              <a:buSzPct val="100000"/>
              <a:buChar char="•"/>
            </a:pPr>
            <a:r>
              <a:rPr lang="en-GB" sz="2800" dirty="0"/>
              <a:t>National Tobacco Control Strategic Plan (NTCSP) (2010-2015).</a:t>
            </a:r>
            <a:endParaRPr sz="2800" dirty="0"/>
          </a:p>
          <a:p>
            <a:pPr marL="685800" lvl="1" indent="-278765" algn="l" rtl="0">
              <a:spcBef>
                <a:spcPts val="500"/>
              </a:spcBef>
              <a:spcAft>
                <a:spcPts val="0"/>
              </a:spcAft>
              <a:buSzPct val="100000"/>
              <a:buChar char="•"/>
            </a:pPr>
            <a:r>
              <a:rPr lang="en-GB" sz="2800" dirty="0"/>
              <a:t>The Tobacco Products (Regulations) Act (Designation of Inspector (CAP. 121) (2021)  </a:t>
            </a:r>
            <a:endParaRPr sz="2800" dirty="0"/>
          </a:p>
          <a:p>
            <a:pPr marL="228600" lvl="0" indent="-215265" algn="l" rtl="0">
              <a:lnSpc>
                <a:spcPct val="90000"/>
              </a:lnSpc>
              <a:spcBef>
                <a:spcPts val="1000"/>
              </a:spcBef>
              <a:spcAft>
                <a:spcPts val="0"/>
              </a:spcAft>
              <a:buClr>
                <a:schemeClr val="dk1"/>
              </a:buClr>
              <a:buSzPct val="100000"/>
              <a:buChar char="•"/>
            </a:pPr>
            <a:r>
              <a:rPr lang="en-GB" dirty="0"/>
              <a:t>Service Approach</a:t>
            </a:r>
            <a:endParaRPr dirty="0"/>
          </a:p>
          <a:p>
            <a:pPr marL="228600" lvl="0" indent="-215265" algn="l" rtl="0">
              <a:lnSpc>
                <a:spcPct val="90000"/>
              </a:lnSpc>
              <a:spcBef>
                <a:spcPts val="1000"/>
              </a:spcBef>
              <a:spcAft>
                <a:spcPts val="0"/>
              </a:spcAft>
              <a:buClr>
                <a:schemeClr val="dk1"/>
              </a:buClr>
              <a:buSzPct val="100000"/>
              <a:buChar char="•"/>
            </a:pPr>
            <a:r>
              <a:rPr lang="en-GB" dirty="0"/>
              <a:t>Educational approach</a:t>
            </a:r>
            <a:endParaRPr dirty="0"/>
          </a:p>
          <a:p>
            <a:pPr marL="685800" lvl="1" indent="-220027" algn="l" rtl="0">
              <a:lnSpc>
                <a:spcPct val="90000"/>
              </a:lnSpc>
              <a:spcBef>
                <a:spcPts val="1000"/>
              </a:spcBef>
              <a:spcAft>
                <a:spcPts val="0"/>
              </a:spcAft>
              <a:buSzPct val="75000"/>
              <a:buChar char="•"/>
            </a:pPr>
            <a:r>
              <a:rPr lang="en-GB" dirty="0"/>
              <a:t>Role of health (oral) professionals</a:t>
            </a:r>
            <a:endParaRPr dirty="0"/>
          </a:p>
          <a:p>
            <a:pPr marL="457200" lvl="1" indent="0" algn="l" rtl="0">
              <a:lnSpc>
                <a:spcPct val="90000"/>
              </a:lnSpc>
              <a:spcBef>
                <a:spcPts val="500"/>
              </a:spcBef>
              <a:spcAft>
                <a:spcPts val="0"/>
              </a:spcAft>
              <a:buClr>
                <a:schemeClr val="dk1"/>
              </a:buClr>
              <a:buSzPct val="100000"/>
              <a:buNone/>
            </a:pPr>
            <a:endParaRPr dirty="0"/>
          </a:p>
          <a:p>
            <a:pPr marL="685800" lvl="1" indent="-76200" algn="l" rtl="0">
              <a:lnSpc>
                <a:spcPct val="90000"/>
              </a:lnSpc>
              <a:spcBef>
                <a:spcPts val="500"/>
              </a:spcBef>
              <a:spcAft>
                <a:spcPts val="0"/>
              </a:spcAft>
              <a:buClr>
                <a:schemeClr val="dk1"/>
              </a:buClr>
              <a:buSzPct val="100000"/>
              <a:buNone/>
            </a:pPr>
            <a:endParaRPr dirty="0"/>
          </a:p>
          <a:p>
            <a:pPr marL="685800" lvl="1" indent="-76200" algn="l" rtl="0">
              <a:lnSpc>
                <a:spcPct val="90000"/>
              </a:lnSpc>
              <a:spcBef>
                <a:spcPts val="500"/>
              </a:spcBef>
              <a:spcAft>
                <a:spcPts val="0"/>
              </a:spcAft>
              <a:buClr>
                <a:schemeClr val="dk1"/>
              </a:buClr>
              <a:buSzPct val="100000"/>
              <a:buNone/>
            </a:pPr>
            <a:endParaRPr dirty="0"/>
          </a:p>
        </p:txBody>
      </p:sp>
      <p:pic>
        <p:nvPicPr>
          <p:cNvPr id="4" name="Picture 3"/>
          <p:cNvPicPr>
            <a:picLocks noChangeAspect="1"/>
          </p:cNvPicPr>
          <p:nvPr/>
        </p:nvPicPr>
        <p:blipFill>
          <a:blip r:embed="rId3"/>
          <a:stretch>
            <a:fillRect/>
          </a:stretch>
        </p:blipFill>
        <p:spPr>
          <a:xfrm>
            <a:off x="10968603" y="0"/>
            <a:ext cx="1224151" cy="149027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838200" y="82354"/>
            <a:ext cx="9491804" cy="115797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GB" dirty="0"/>
              <a:t>Roadmap to Tobacco Control in Tanzania &amp; Current Tobacco Control Policies in Tanzania  </a:t>
            </a:r>
            <a:endParaRPr dirty="0"/>
          </a:p>
        </p:txBody>
      </p:sp>
      <p:sp>
        <p:nvSpPr>
          <p:cNvPr id="103" name="Google Shape;10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pic>
        <p:nvPicPr>
          <p:cNvPr id="4" name="Picture 3"/>
          <p:cNvPicPr>
            <a:picLocks noChangeAspect="1"/>
          </p:cNvPicPr>
          <p:nvPr/>
        </p:nvPicPr>
        <p:blipFill>
          <a:blip r:embed="rId3"/>
          <a:stretch>
            <a:fillRect/>
          </a:stretch>
        </p:blipFill>
        <p:spPr>
          <a:xfrm>
            <a:off x="10967849" y="0"/>
            <a:ext cx="1224151" cy="1490271"/>
          </a:xfrm>
          <a:prstGeom prst="rect">
            <a:avLst/>
          </a:prstGeom>
        </p:spPr>
      </p:pic>
      <p:graphicFrame>
        <p:nvGraphicFramePr>
          <p:cNvPr id="5" name="Diagram 4"/>
          <p:cNvGraphicFramePr/>
          <p:nvPr>
            <p:extLst>
              <p:ext uri="{D42A27DB-BD31-4B8C-83A1-F6EECF244321}">
                <p14:modId xmlns:p14="http://schemas.microsoft.com/office/powerpoint/2010/main" val="3755608828"/>
              </p:ext>
            </p:extLst>
          </p:nvPr>
        </p:nvGraphicFramePr>
        <p:xfrm>
          <a:off x="153910" y="1504827"/>
          <a:ext cx="1176950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GB" dirty="0"/>
              <a:t>Implementation of WHO Framework </a:t>
            </a:r>
            <a:r>
              <a:rPr lang="en-GB" dirty="0" smtClean="0">
                <a:solidFill>
                  <a:schemeClr val="tx1"/>
                </a:solidFill>
              </a:rPr>
              <a:t>Convention </a:t>
            </a:r>
            <a:r>
              <a:rPr lang="en-GB" dirty="0" smtClean="0"/>
              <a:t>on </a:t>
            </a:r>
            <a:r>
              <a:rPr lang="en-GB" dirty="0"/>
              <a:t>Tobacco Control in Tanzania 2007- 2022</a:t>
            </a:r>
            <a:endParaRPr dirty="0"/>
          </a:p>
        </p:txBody>
      </p:sp>
      <p:pic>
        <p:nvPicPr>
          <p:cNvPr id="4" name="Picture 3"/>
          <p:cNvPicPr>
            <a:picLocks noChangeAspect="1"/>
          </p:cNvPicPr>
          <p:nvPr/>
        </p:nvPicPr>
        <p:blipFill>
          <a:blip r:embed="rId3"/>
          <a:stretch>
            <a:fillRect/>
          </a:stretch>
        </p:blipFill>
        <p:spPr>
          <a:xfrm>
            <a:off x="10967849" y="0"/>
            <a:ext cx="1224151" cy="1490271"/>
          </a:xfrm>
          <a:prstGeom prst="rect">
            <a:avLst/>
          </a:prstGeom>
        </p:spPr>
      </p:pic>
      <p:graphicFrame>
        <p:nvGraphicFramePr>
          <p:cNvPr id="3" name="Diagram 2"/>
          <p:cNvGraphicFramePr/>
          <p:nvPr>
            <p:extLst>
              <p:ext uri="{D42A27DB-BD31-4B8C-83A1-F6EECF244321}">
                <p14:modId xmlns:p14="http://schemas.microsoft.com/office/powerpoint/2010/main" val="3033009355"/>
              </p:ext>
            </p:extLst>
          </p:nvPr>
        </p:nvGraphicFramePr>
        <p:xfrm>
          <a:off x="285750" y="1439333"/>
          <a:ext cx="11068049"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 Placeholder 4"/>
          <p:cNvSpPr>
            <a:spLocks noGrp="1"/>
          </p:cNvSpPr>
          <p:nvPr>
            <p:ph type="body" idx="1"/>
          </p:nvPr>
        </p:nvSpPr>
        <p:spPr>
          <a:xfrm>
            <a:off x="838200" y="1825624"/>
            <a:ext cx="10515600" cy="4841875"/>
          </a:xfrm>
        </p:spPr>
        <p:txBody>
          <a:bodyPr/>
          <a:lstStyle/>
          <a:p>
            <a:pPr marL="114300" indent="0">
              <a:buNone/>
            </a:pPr>
            <a:r>
              <a:rPr lang="en-US" dirty="0" smtClean="0"/>
              <a:t> </a:t>
            </a:r>
            <a:endParaRPr lang="en-GB" dirty="0"/>
          </a:p>
        </p:txBody>
      </p:sp>
      <p:pic>
        <p:nvPicPr>
          <p:cNvPr id="1027" name="Picture 3"/>
          <p:cNvPicPr>
            <a:picLocks noChangeAspect="1" noChangeArrowheads="1"/>
          </p:cNvPicPr>
          <p:nvPr/>
        </p:nvPicPr>
        <p:blipFill>
          <a:blip r:embed="rId9"/>
          <a:srcRect/>
          <a:stretch>
            <a:fillRect/>
          </a:stretch>
        </p:blipFill>
        <p:spPr bwMode="auto">
          <a:xfrm>
            <a:off x="571500" y="1714500"/>
            <a:ext cx="2146300" cy="209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44B357351F9E4B8AD8508899169077" ma:contentTypeVersion="10" ma:contentTypeDescription="Create a new document." ma:contentTypeScope="" ma:versionID="37938f031b87d4ca5131e4f0c790b189">
  <xsd:schema xmlns:xsd="http://www.w3.org/2001/XMLSchema" xmlns:xs="http://www.w3.org/2001/XMLSchema" xmlns:p="http://schemas.microsoft.com/office/2006/metadata/properties" xmlns:ns2="15d28de7-f615-4caf-8115-a02e0f847ba9" targetNamespace="http://schemas.microsoft.com/office/2006/metadata/properties" ma:root="true" ma:fieldsID="8ee310cf14eca3a50d1bbba796f3f7b4" ns2:_="">
    <xsd:import namespace="15d28de7-f615-4caf-8115-a02e0f847ba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d28de7-f615-4caf-8115-a02e0f847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116E68-A439-4364-B330-BB4799E9F323}"/>
</file>

<file path=customXml/itemProps2.xml><?xml version="1.0" encoding="utf-8"?>
<ds:datastoreItem xmlns:ds="http://schemas.openxmlformats.org/officeDocument/2006/customXml" ds:itemID="{52495A14-6B7A-4025-A3BA-F5545C5DC33A}"/>
</file>

<file path=customXml/itemProps3.xml><?xml version="1.0" encoding="utf-8"?>
<ds:datastoreItem xmlns:ds="http://schemas.openxmlformats.org/officeDocument/2006/customXml" ds:itemID="{77ED77A9-08FC-4577-ADAA-721536FDDAF2}"/>
</file>

<file path=docProps/app.xml><?xml version="1.0" encoding="utf-8"?>
<Properties xmlns="http://schemas.openxmlformats.org/officeDocument/2006/extended-properties" xmlns:vt="http://schemas.openxmlformats.org/officeDocument/2006/docPropsVTypes">
  <TotalTime>1837</TotalTime>
  <Words>1818</Words>
  <Application>Microsoft Office PowerPoint</Application>
  <PresentationFormat>Widescreen</PresentationFormat>
  <Paragraphs>172</Paragraphs>
  <Slides>19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Wingdings</vt:lpstr>
      <vt:lpstr>Open Sans</vt:lpstr>
      <vt:lpstr>Arial</vt:lpstr>
      <vt:lpstr>Office Theme</vt:lpstr>
      <vt:lpstr>Tobacco Control in Tanzania</vt:lpstr>
      <vt:lpstr>Introduction: snapshot of tobacco in Tanzania</vt:lpstr>
      <vt:lpstr>Tobacco production 1961-2018</vt:lpstr>
      <vt:lpstr>The Global Adult/Youth Tobacco Survey (GATS &amp; GYTS)-Tanzania</vt:lpstr>
      <vt:lpstr>Tobacco cessation &amp; Attempt to quit smoking</vt:lpstr>
      <vt:lpstr>GYTS highlights</vt:lpstr>
      <vt:lpstr>Tobacco control approach in Tanzania</vt:lpstr>
      <vt:lpstr>Roadmap to Tobacco Control in Tanzania &amp; Current Tobacco Control Policies in Tanzania  </vt:lpstr>
      <vt:lpstr>Implementation of WHO Framework Convention on Tobacco Control in Tanzania 2007- 2022</vt:lpstr>
      <vt:lpstr>Implementation of WHO Framework Convention on Tobacco Control in Tanzania 2007- 2022</vt:lpstr>
      <vt:lpstr>Implementation of WHO Framework Convention on Tobacco Control in Tanzania 2007- 2022 cont…</vt:lpstr>
      <vt:lpstr>Implementation of WHO Framework Convention on Tobacco Control in Tanzania 2007- 2022 cont…</vt:lpstr>
      <vt:lpstr>Implementation of WHO Framework on Tobacco Control in Tanzania 2007- 2022 cont…</vt:lpstr>
      <vt:lpstr>Tanzania Tobacco Control Forum (TTCF)</vt:lpstr>
      <vt:lpstr>PowerPoint Presentation</vt:lpstr>
      <vt:lpstr>Tanzania Dental Association: Tobacco cessation project</vt:lpstr>
      <vt:lpstr>Tanzania Dental Association: Tobacco cessation project</vt:lpstr>
      <vt:lpstr>Conclusion </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in Tanzania</dc:title>
  <dc:creator>Windows User</dc:creator>
  <cp:lastModifiedBy>Windows User</cp:lastModifiedBy>
  <cp:revision>77</cp:revision>
  <dcterms:created xsi:type="dcterms:W3CDTF">2022-07-25T16:23:21Z</dcterms:created>
  <dcterms:modified xsi:type="dcterms:W3CDTF">2022-08-23T06:20:13Z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0x0101008C44B357351F9E4B8AD8508899169077</vt:lpwstr>
  </property>
</Properties>
</file>