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61" r:id="rId4"/>
    <p:sldId id="266" r:id="rId5"/>
    <p:sldId id="263" r:id="rId6"/>
    <p:sldId id="262" r:id="rId7"/>
    <p:sldId id="264" r:id="rId8"/>
    <p:sldId id="257" r:id="rId9"/>
    <p:sldId id="265" r:id="rId10"/>
    <p:sldId id="258" r:id="rId11"/>
    <p:sldId id="268" r:id="rId12"/>
    <p:sldId id="269" r:id="rId13"/>
    <p:sldId id="259" r:id="rId14"/>
    <p:sldId id="272"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27"/>
  </p:normalViewPr>
  <p:slideViewPr>
    <p:cSldViewPr snapToGrid="0" snapToObjects="1">
      <p:cViewPr varScale="1">
        <p:scale>
          <a:sx n="93" d="100"/>
          <a:sy n="93" d="100"/>
        </p:scale>
        <p:origin x="784"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F6D38-60BE-8F48-AF60-81AC2BE5170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4EC7497-F55E-2042-83A8-7B5AF09DF8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5C7B9EE-8631-7845-9A50-80C688154BD4}"/>
              </a:ext>
            </a:extLst>
          </p:cNvPr>
          <p:cNvSpPr>
            <a:spLocks noGrp="1"/>
          </p:cNvSpPr>
          <p:nvPr>
            <p:ph type="dt" sz="half" idx="10"/>
          </p:nvPr>
        </p:nvSpPr>
        <p:spPr/>
        <p:txBody>
          <a:bodyPr/>
          <a:lstStyle/>
          <a:p>
            <a:fld id="{46BF95B5-A19A-1846-B19E-31389F046C55}" type="datetimeFigureOut">
              <a:rPr lang="en-US" smtClean="0"/>
              <a:t>7/26/22</a:t>
            </a:fld>
            <a:endParaRPr lang="en-US"/>
          </a:p>
        </p:txBody>
      </p:sp>
      <p:sp>
        <p:nvSpPr>
          <p:cNvPr id="5" name="Footer Placeholder 4">
            <a:extLst>
              <a:ext uri="{FF2B5EF4-FFF2-40B4-BE49-F238E27FC236}">
                <a16:creationId xmlns:a16="http://schemas.microsoft.com/office/drawing/2014/main" id="{0AA49C14-1CCD-A344-8110-E843B4511E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050388-1218-1E4F-B9BE-2B434E1501D9}"/>
              </a:ext>
            </a:extLst>
          </p:cNvPr>
          <p:cNvSpPr>
            <a:spLocks noGrp="1"/>
          </p:cNvSpPr>
          <p:nvPr>
            <p:ph type="sldNum" sz="quarter" idx="12"/>
          </p:nvPr>
        </p:nvSpPr>
        <p:spPr/>
        <p:txBody>
          <a:bodyPr/>
          <a:lstStyle/>
          <a:p>
            <a:fld id="{38273B36-2921-B341-A2DE-1DAE98E1976E}" type="slidenum">
              <a:rPr lang="en-US" smtClean="0"/>
              <a:t>‹#›</a:t>
            </a:fld>
            <a:endParaRPr lang="en-US"/>
          </a:p>
        </p:txBody>
      </p:sp>
    </p:spTree>
    <p:extLst>
      <p:ext uri="{BB962C8B-B14F-4D97-AF65-F5344CB8AC3E}">
        <p14:creationId xmlns:p14="http://schemas.microsoft.com/office/powerpoint/2010/main" val="1867226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16575-0B05-BD47-8D25-29BEC7CA07F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00FD0E8-DB66-7940-B03B-4C46BEBC0CB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3FC01B1-0E91-C54F-8885-FB611CDEB338}"/>
              </a:ext>
            </a:extLst>
          </p:cNvPr>
          <p:cNvSpPr>
            <a:spLocks noGrp="1"/>
          </p:cNvSpPr>
          <p:nvPr>
            <p:ph type="dt" sz="half" idx="10"/>
          </p:nvPr>
        </p:nvSpPr>
        <p:spPr/>
        <p:txBody>
          <a:bodyPr/>
          <a:lstStyle/>
          <a:p>
            <a:fld id="{46BF95B5-A19A-1846-B19E-31389F046C55}" type="datetimeFigureOut">
              <a:rPr lang="en-US" smtClean="0"/>
              <a:t>7/26/22</a:t>
            </a:fld>
            <a:endParaRPr lang="en-US"/>
          </a:p>
        </p:txBody>
      </p:sp>
      <p:sp>
        <p:nvSpPr>
          <p:cNvPr id="5" name="Footer Placeholder 4">
            <a:extLst>
              <a:ext uri="{FF2B5EF4-FFF2-40B4-BE49-F238E27FC236}">
                <a16:creationId xmlns:a16="http://schemas.microsoft.com/office/drawing/2014/main" id="{468FC03E-034C-F643-BD3E-4ECAD4FCF7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918BE5-D76F-2A4D-ABAA-A9E4EC886CEC}"/>
              </a:ext>
            </a:extLst>
          </p:cNvPr>
          <p:cNvSpPr>
            <a:spLocks noGrp="1"/>
          </p:cNvSpPr>
          <p:nvPr>
            <p:ph type="sldNum" sz="quarter" idx="12"/>
          </p:nvPr>
        </p:nvSpPr>
        <p:spPr/>
        <p:txBody>
          <a:bodyPr/>
          <a:lstStyle/>
          <a:p>
            <a:fld id="{38273B36-2921-B341-A2DE-1DAE98E1976E}" type="slidenum">
              <a:rPr lang="en-US" smtClean="0"/>
              <a:t>‹#›</a:t>
            </a:fld>
            <a:endParaRPr lang="en-US"/>
          </a:p>
        </p:txBody>
      </p:sp>
    </p:spTree>
    <p:extLst>
      <p:ext uri="{BB962C8B-B14F-4D97-AF65-F5344CB8AC3E}">
        <p14:creationId xmlns:p14="http://schemas.microsoft.com/office/powerpoint/2010/main" val="3909306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2823A5-E4F3-FB47-8BF3-64F67536A51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04591C1-1C05-1A49-AD42-05F430DA82D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08C1B5F-9044-DC46-BBDF-A4D285F34D9B}"/>
              </a:ext>
            </a:extLst>
          </p:cNvPr>
          <p:cNvSpPr>
            <a:spLocks noGrp="1"/>
          </p:cNvSpPr>
          <p:nvPr>
            <p:ph type="dt" sz="half" idx="10"/>
          </p:nvPr>
        </p:nvSpPr>
        <p:spPr/>
        <p:txBody>
          <a:bodyPr/>
          <a:lstStyle/>
          <a:p>
            <a:fld id="{46BF95B5-A19A-1846-B19E-31389F046C55}" type="datetimeFigureOut">
              <a:rPr lang="en-US" smtClean="0"/>
              <a:t>7/26/22</a:t>
            </a:fld>
            <a:endParaRPr lang="en-US"/>
          </a:p>
        </p:txBody>
      </p:sp>
      <p:sp>
        <p:nvSpPr>
          <p:cNvPr id="5" name="Footer Placeholder 4">
            <a:extLst>
              <a:ext uri="{FF2B5EF4-FFF2-40B4-BE49-F238E27FC236}">
                <a16:creationId xmlns:a16="http://schemas.microsoft.com/office/drawing/2014/main" id="{F3EE5596-4DBF-3848-A4D6-10444EBA42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FD7BF7-7A9D-3C4A-934B-5B61E7A74687}"/>
              </a:ext>
            </a:extLst>
          </p:cNvPr>
          <p:cNvSpPr>
            <a:spLocks noGrp="1"/>
          </p:cNvSpPr>
          <p:nvPr>
            <p:ph type="sldNum" sz="quarter" idx="12"/>
          </p:nvPr>
        </p:nvSpPr>
        <p:spPr/>
        <p:txBody>
          <a:bodyPr/>
          <a:lstStyle/>
          <a:p>
            <a:fld id="{38273B36-2921-B341-A2DE-1DAE98E1976E}" type="slidenum">
              <a:rPr lang="en-US" smtClean="0"/>
              <a:t>‹#›</a:t>
            </a:fld>
            <a:endParaRPr lang="en-US"/>
          </a:p>
        </p:txBody>
      </p:sp>
    </p:spTree>
    <p:extLst>
      <p:ext uri="{BB962C8B-B14F-4D97-AF65-F5344CB8AC3E}">
        <p14:creationId xmlns:p14="http://schemas.microsoft.com/office/powerpoint/2010/main" val="745147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11194-A765-3047-B804-F2D9CB89ED2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145D231-0ABA-7D44-9DAA-703D7588154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D353DB6-06FD-A84E-A76B-BA54F270B712}"/>
              </a:ext>
            </a:extLst>
          </p:cNvPr>
          <p:cNvSpPr>
            <a:spLocks noGrp="1"/>
          </p:cNvSpPr>
          <p:nvPr>
            <p:ph type="dt" sz="half" idx="10"/>
          </p:nvPr>
        </p:nvSpPr>
        <p:spPr/>
        <p:txBody>
          <a:bodyPr/>
          <a:lstStyle/>
          <a:p>
            <a:fld id="{46BF95B5-A19A-1846-B19E-31389F046C55}" type="datetimeFigureOut">
              <a:rPr lang="en-US" smtClean="0"/>
              <a:t>7/26/22</a:t>
            </a:fld>
            <a:endParaRPr lang="en-US"/>
          </a:p>
        </p:txBody>
      </p:sp>
      <p:sp>
        <p:nvSpPr>
          <p:cNvPr id="5" name="Footer Placeholder 4">
            <a:extLst>
              <a:ext uri="{FF2B5EF4-FFF2-40B4-BE49-F238E27FC236}">
                <a16:creationId xmlns:a16="http://schemas.microsoft.com/office/drawing/2014/main" id="{B373726A-3956-144F-AEE8-6CC970C5EE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D38A32-33E6-D34F-8E31-E7848720A04A}"/>
              </a:ext>
            </a:extLst>
          </p:cNvPr>
          <p:cNvSpPr>
            <a:spLocks noGrp="1"/>
          </p:cNvSpPr>
          <p:nvPr>
            <p:ph type="sldNum" sz="quarter" idx="12"/>
          </p:nvPr>
        </p:nvSpPr>
        <p:spPr/>
        <p:txBody>
          <a:bodyPr/>
          <a:lstStyle/>
          <a:p>
            <a:fld id="{38273B36-2921-B341-A2DE-1DAE98E1976E}" type="slidenum">
              <a:rPr lang="en-US" smtClean="0"/>
              <a:t>‹#›</a:t>
            </a:fld>
            <a:endParaRPr lang="en-US"/>
          </a:p>
        </p:txBody>
      </p:sp>
    </p:spTree>
    <p:extLst>
      <p:ext uri="{BB962C8B-B14F-4D97-AF65-F5344CB8AC3E}">
        <p14:creationId xmlns:p14="http://schemas.microsoft.com/office/powerpoint/2010/main" val="82199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982AC-F018-4C45-8912-980E17C98B9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A3A0B54-179F-9D4E-A1E2-F8A0139106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70B1FAE-A8C9-594B-856C-4C6DD3C4AE15}"/>
              </a:ext>
            </a:extLst>
          </p:cNvPr>
          <p:cNvSpPr>
            <a:spLocks noGrp="1"/>
          </p:cNvSpPr>
          <p:nvPr>
            <p:ph type="dt" sz="half" idx="10"/>
          </p:nvPr>
        </p:nvSpPr>
        <p:spPr/>
        <p:txBody>
          <a:bodyPr/>
          <a:lstStyle/>
          <a:p>
            <a:fld id="{46BF95B5-A19A-1846-B19E-31389F046C55}" type="datetimeFigureOut">
              <a:rPr lang="en-US" smtClean="0"/>
              <a:t>7/26/22</a:t>
            </a:fld>
            <a:endParaRPr lang="en-US"/>
          </a:p>
        </p:txBody>
      </p:sp>
      <p:sp>
        <p:nvSpPr>
          <p:cNvPr id="5" name="Footer Placeholder 4">
            <a:extLst>
              <a:ext uri="{FF2B5EF4-FFF2-40B4-BE49-F238E27FC236}">
                <a16:creationId xmlns:a16="http://schemas.microsoft.com/office/drawing/2014/main" id="{79304608-9335-6348-815F-A34F226108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F7B086-98AE-094B-BBF9-51B380BDF025}"/>
              </a:ext>
            </a:extLst>
          </p:cNvPr>
          <p:cNvSpPr>
            <a:spLocks noGrp="1"/>
          </p:cNvSpPr>
          <p:nvPr>
            <p:ph type="sldNum" sz="quarter" idx="12"/>
          </p:nvPr>
        </p:nvSpPr>
        <p:spPr/>
        <p:txBody>
          <a:bodyPr/>
          <a:lstStyle/>
          <a:p>
            <a:fld id="{38273B36-2921-B341-A2DE-1DAE98E1976E}" type="slidenum">
              <a:rPr lang="en-US" smtClean="0"/>
              <a:t>‹#›</a:t>
            </a:fld>
            <a:endParaRPr lang="en-US"/>
          </a:p>
        </p:txBody>
      </p:sp>
    </p:spTree>
    <p:extLst>
      <p:ext uri="{BB962C8B-B14F-4D97-AF65-F5344CB8AC3E}">
        <p14:creationId xmlns:p14="http://schemas.microsoft.com/office/powerpoint/2010/main" val="1107343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CA51F-BB40-3A4C-9CBC-92D547975B2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A619A2F-5006-F84F-8C95-21ABAC5915A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AFC2C91-3030-D84D-A8A6-08610A420D4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E38F36C-15B2-B14F-B1C5-5AFD8E79CE53}"/>
              </a:ext>
            </a:extLst>
          </p:cNvPr>
          <p:cNvSpPr>
            <a:spLocks noGrp="1"/>
          </p:cNvSpPr>
          <p:nvPr>
            <p:ph type="dt" sz="half" idx="10"/>
          </p:nvPr>
        </p:nvSpPr>
        <p:spPr/>
        <p:txBody>
          <a:bodyPr/>
          <a:lstStyle/>
          <a:p>
            <a:fld id="{46BF95B5-A19A-1846-B19E-31389F046C55}" type="datetimeFigureOut">
              <a:rPr lang="en-US" smtClean="0"/>
              <a:t>7/26/22</a:t>
            </a:fld>
            <a:endParaRPr lang="en-US"/>
          </a:p>
        </p:txBody>
      </p:sp>
      <p:sp>
        <p:nvSpPr>
          <p:cNvPr id="6" name="Footer Placeholder 5">
            <a:extLst>
              <a:ext uri="{FF2B5EF4-FFF2-40B4-BE49-F238E27FC236}">
                <a16:creationId xmlns:a16="http://schemas.microsoft.com/office/drawing/2014/main" id="{F97B071E-F82B-7B4B-B14B-805EFBAF36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DAAAC8-CD1D-BA4A-BA75-BCD3A4B613B8}"/>
              </a:ext>
            </a:extLst>
          </p:cNvPr>
          <p:cNvSpPr>
            <a:spLocks noGrp="1"/>
          </p:cNvSpPr>
          <p:nvPr>
            <p:ph type="sldNum" sz="quarter" idx="12"/>
          </p:nvPr>
        </p:nvSpPr>
        <p:spPr/>
        <p:txBody>
          <a:bodyPr/>
          <a:lstStyle/>
          <a:p>
            <a:fld id="{38273B36-2921-B341-A2DE-1DAE98E1976E}" type="slidenum">
              <a:rPr lang="en-US" smtClean="0"/>
              <a:t>‹#›</a:t>
            </a:fld>
            <a:endParaRPr lang="en-US"/>
          </a:p>
        </p:txBody>
      </p:sp>
    </p:spTree>
    <p:extLst>
      <p:ext uri="{BB962C8B-B14F-4D97-AF65-F5344CB8AC3E}">
        <p14:creationId xmlns:p14="http://schemas.microsoft.com/office/powerpoint/2010/main" val="2733871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4FCF-BFA7-564A-A49D-ACDE5FBFF2A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BB5672B-C511-BF45-A776-8FB90A6A93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741E4E4-8FE2-A64C-BBBB-C7BB70A617C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FCB5AEE-F2C8-1A49-9B37-6789AF5FE0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81971CF-A441-8746-A9B0-F5F624F6BAA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830B62F-E76A-634D-B952-02765FCFAD32}"/>
              </a:ext>
            </a:extLst>
          </p:cNvPr>
          <p:cNvSpPr>
            <a:spLocks noGrp="1"/>
          </p:cNvSpPr>
          <p:nvPr>
            <p:ph type="dt" sz="half" idx="10"/>
          </p:nvPr>
        </p:nvSpPr>
        <p:spPr/>
        <p:txBody>
          <a:bodyPr/>
          <a:lstStyle/>
          <a:p>
            <a:fld id="{46BF95B5-A19A-1846-B19E-31389F046C55}" type="datetimeFigureOut">
              <a:rPr lang="en-US" smtClean="0"/>
              <a:t>7/26/22</a:t>
            </a:fld>
            <a:endParaRPr lang="en-US"/>
          </a:p>
        </p:txBody>
      </p:sp>
      <p:sp>
        <p:nvSpPr>
          <p:cNvPr id="8" name="Footer Placeholder 7">
            <a:extLst>
              <a:ext uri="{FF2B5EF4-FFF2-40B4-BE49-F238E27FC236}">
                <a16:creationId xmlns:a16="http://schemas.microsoft.com/office/drawing/2014/main" id="{12A902EA-552E-6A48-A7C4-C280E8006E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5B1F70-1611-BC43-A5DC-67C01547155E}"/>
              </a:ext>
            </a:extLst>
          </p:cNvPr>
          <p:cNvSpPr>
            <a:spLocks noGrp="1"/>
          </p:cNvSpPr>
          <p:nvPr>
            <p:ph type="sldNum" sz="quarter" idx="12"/>
          </p:nvPr>
        </p:nvSpPr>
        <p:spPr/>
        <p:txBody>
          <a:bodyPr/>
          <a:lstStyle/>
          <a:p>
            <a:fld id="{38273B36-2921-B341-A2DE-1DAE98E1976E}" type="slidenum">
              <a:rPr lang="en-US" smtClean="0"/>
              <a:t>‹#›</a:t>
            </a:fld>
            <a:endParaRPr lang="en-US"/>
          </a:p>
        </p:txBody>
      </p:sp>
    </p:spTree>
    <p:extLst>
      <p:ext uri="{BB962C8B-B14F-4D97-AF65-F5344CB8AC3E}">
        <p14:creationId xmlns:p14="http://schemas.microsoft.com/office/powerpoint/2010/main" val="538860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D6E5F-3537-0D49-B85E-EDE47316F43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BCEAEA7-D61E-0A41-93D6-F5A6B3AB2136}"/>
              </a:ext>
            </a:extLst>
          </p:cNvPr>
          <p:cNvSpPr>
            <a:spLocks noGrp="1"/>
          </p:cNvSpPr>
          <p:nvPr>
            <p:ph type="dt" sz="half" idx="10"/>
          </p:nvPr>
        </p:nvSpPr>
        <p:spPr/>
        <p:txBody>
          <a:bodyPr/>
          <a:lstStyle/>
          <a:p>
            <a:fld id="{46BF95B5-A19A-1846-B19E-31389F046C55}" type="datetimeFigureOut">
              <a:rPr lang="en-US" smtClean="0"/>
              <a:t>7/26/22</a:t>
            </a:fld>
            <a:endParaRPr lang="en-US"/>
          </a:p>
        </p:txBody>
      </p:sp>
      <p:sp>
        <p:nvSpPr>
          <p:cNvPr id="4" name="Footer Placeholder 3">
            <a:extLst>
              <a:ext uri="{FF2B5EF4-FFF2-40B4-BE49-F238E27FC236}">
                <a16:creationId xmlns:a16="http://schemas.microsoft.com/office/drawing/2014/main" id="{3DF72316-5677-254D-850A-05EEFE55E9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F53D43-6C4E-6D43-A662-C6612D1B120A}"/>
              </a:ext>
            </a:extLst>
          </p:cNvPr>
          <p:cNvSpPr>
            <a:spLocks noGrp="1"/>
          </p:cNvSpPr>
          <p:nvPr>
            <p:ph type="sldNum" sz="quarter" idx="12"/>
          </p:nvPr>
        </p:nvSpPr>
        <p:spPr/>
        <p:txBody>
          <a:bodyPr/>
          <a:lstStyle/>
          <a:p>
            <a:fld id="{38273B36-2921-B341-A2DE-1DAE98E1976E}" type="slidenum">
              <a:rPr lang="en-US" smtClean="0"/>
              <a:t>‹#›</a:t>
            </a:fld>
            <a:endParaRPr lang="en-US"/>
          </a:p>
        </p:txBody>
      </p:sp>
    </p:spTree>
    <p:extLst>
      <p:ext uri="{BB962C8B-B14F-4D97-AF65-F5344CB8AC3E}">
        <p14:creationId xmlns:p14="http://schemas.microsoft.com/office/powerpoint/2010/main" val="222259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1D9A15-53BA-0648-8090-367FE51BC518}"/>
              </a:ext>
            </a:extLst>
          </p:cNvPr>
          <p:cNvSpPr>
            <a:spLocks noGrp="1"/>
          </p:cNvSpPr>
          <p:nvPr>
            <p:ph type="dt" sz="half" idx="10"/>
          </p:nvPr>
        </p:nvSpPr>
        <p:spPr/>
        <p:txBody>
          <a:bodyPr/>
          <a:lstStyle/>
          <a:p>
            <a:fld id="{46BF95B5-A19A-1846-B19E-31389F046C55}" type="datetimeFigureOut">
              <a:rPr lang="en-US" smtClean="0"/>
              <a:t>7/26/22</a:t>
            </a:fld>
            <a:endParaRPr lang="en-US"/>
          </a:p>
        </p:txBody>
      </p:sp>
      <p:sp>
        <p:nvSpPr>
          <p:cNvPr id="3" name="Footer Placeholder 2">
            <a:extLst>
              <a:ext uri="{FF2B5EF4-FFF2-40B4-BE49-F238E27FC236}">
                <a16:creationId xmlns:a16="http://schemas.microsoft.com/office/drawing/2014/main" id="{F1F38161-DAE1-0543-9F11-24713FD45E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436E18-D387-FF47-9312-98CB9840EDA6}"/>
              </a:ext>
            </a:extLst>
          </p:cNvPr>
          <p:cNvSpPr>
            <a:spLocks noGrp="1"/>
          </p:cNvSpPr>
          <p:nvPr>
            <p:ph type="sldNum" sz="quarter" idx="12"/>
          </p:nvPr>
        </p:nvSpPr>
        <p:spPr/>
        <p:txBody>
          <a:bodyPr/>
          <a:lstStyle/>
          <a:p>
            <a:fld id="{38273B36-2921-B341-A2DE-1DAE98E1976E}" type="slidenum">
              <a:rPr lang="en-US" smtClean="0"/>
              <a:t>‹#›</a:t>
            </a:fld>
            <a:endParaRPr lang="en-US"/>
          </a:p>
        </p:txBody>
      </p:sp>
    </p:spTree>
    <p:extLst>
      <p:ext uri="{BB962C8B-B14F-4D97-AF65-F5344CB8AC3E}">
        <p14:creationId xmlns:p14="http://schemas.microsoft.com/office/powerpoint/2010/main" val="1347518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690C5-0CF0-D741-9481-ACD6FE0483D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395BAB1-96CA-C942-BA47-E4C5DCD08D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A81720E-6DE2-A748-B0EB-F0F51C9091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634E752-BB8D-6B49-9166-9541DFD3FCA3}"/>
              </a:ext>
            </a:extLst>
          </p:cNvPr>
          <p:cNvSpPr>
            <a:spLocks noGrp="1"/>
          </p:cNvSpPr>
          <p:nvPr>
            <p:ph type="dt" sz="half" idx="10"/>
          </p:nvPr>
        </p:nvSpPr>
        <p:spPr/>
        <p:txBody>
          <a:bodyPr/>
          <a:lstStyle/>
          <a:p>
            <a:fld id="{46BF95B5-A19A-1846-B19E-31389F046C55}" type="datetimeFigureOut">
              <a:rPr lang="en-US" smtClean="0"/>
              <a:t>7/26/22</a:t>
            </a:fld>
            <a:endParaRPr lang="en-US"/>
          </a:p>
        </p:txBody>
      </p:sp>
      <p:sp>
        <p:nvSpPr>
          <p:cNvPr id="6" name="Footer Placeholder 5">
            <a:extLst>
              <a:ext uri="{FF2B5EF4-FFF2-40B4-BE49-F238E27FC236}">
                <a16:creationId xmlns:a16="http://schemas.microsoft.com/office/drawing/2014/main" id="{C3C9CC12-4054-A24B-8335-AAA4752009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363414-C7DB-F147-92DE-E0FD7F0E6EF2}"/>
              </a:ext>
            </a:extLst>
          </p:cNvPr>
          <p:cNvSpPr>
            <a:spLocks noGrp="1"/>
          </p:cNvSpPr>
          <p:nvPr>
            <p:ph type="sldNum" sz="quarter" idx="12"/>
          </p:nvPr>
        </p:nvSpPr>
        <p:spPr/>
        <p:txBody>
          <a:bodyPr/>
          <a:lstStyle/>
          <a:p>
            <a:fld id="{38273B36-2921-B341-A2DE-1DAE98E1976E}" type="slidenum">
              <a:rPr lang="en-US" smtClean="0"/>
              <a:t>‹#›</a:t>
            </a:fld>
            <a:endParaRPr lang="en-US"/>
          </a:p>
        </p:txBody>
      </p:sp>
    </p:spTree>
    <p:extLst>
      <p:ext uri="{BB962C8B-B14F-4D97-AF65-F5344CB8AC3E}">
        <p14:creationId xmlns:p14="http://schemas.microsoft.com/office/powerpoint/2010/main" val="4194219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45364-1C27-A141-8396-8952C4A28FF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10F6B15-3152-B04C-A0F7-0E6EBAB08B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00103A-8546-534B-A27B-CE7633DF2F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DE68261-49A2-3446-B529-803F19A4FF8B}"/>
              </a:ext>
            </a:extLst>
          </p:cNvPr>
          <p:cNvSpPr>
            <a:spLocks noGrp="1"/>
          </p:cNvSpPr>
          <p:nvPr>
            <p:ph type="dt" sz="half" idx="10"/>
          </p:nvPr>
        </p:nvSpPr>
        <p:spPr/>
        <p:txBody>
          <a:bodyPr/>
          <a:lstStyle/>
          <a:p>
            <a:fld id="{46BF95B5-A19A-1846-B19E-31389F046C55}" type="datetimeFigureOut">
              <a:rPr lang="en-US" smtClean="0"/>
              <a:t>7/26/22</a:t>
            </a:fld>
            <a:endParaRPr lang="en-US"/>
          </a:p>
        </p:txBody>
      </p:sp>
      <p:sp>
        <p:nvSpPr>
          <p:cNvPr id="6" name="Footer Placeholder 5">
            <a:extLst>
              <a:ext uri="{FF2B5EF4-FFF2-40B4-BE49-F238E27FC236}">
                <a16:creationId xmlns:a16="http://schemas.microsoft.com/office/drawing/2014/main" id="{E79353ED-6666-F547-8F9B-69704A9DF0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2FCCD9-FB1E-EF4A-B9FF-ECE3D55A1AA7}"/>
              </a:ext>
            </a:extLst>
          </p:cNvPr>
          <p:cNvSpPr>
            <a:spLocks noGrp="1"/>
          </p:cNvSpPr>
          <p:nvPr>
            <p:ph type="sldNum" sz="quarter" idx="12"/>
          </p:nvPr>
        </p:nvSpPr>
        <p:spPr/>
        <p:txBody>
          <a:bodyPr/>
          <a:lstStyle/>
          <a:p>
            <a:fld id="{38273B36-2921-B341-A2DE-1DAE98E1976E}" type="slidenum">
              <a:rPr lang="en-US" smtClean="0"/>
              <a:t>‹#›</a:t>
            </a:fld>
            <a:endParaRPr lang="en-US"/>
          </a:p>
        </p:txBody>
      </p:sp>
    </p:spTree>
    <p:extLst>
      <p:ext uri="{BB962C8B-B14F-4D97-AF65-F5344CB8AC3E}">
        <p14:creationId xmlns:p14="http://schemas.microsoft.com/office/powerpoint/2010/main" val="3500247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F5E42F-DB0C-054E-8FE0-EF135A1961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5837A4C-8562-1641-94EB-7BDD1609AD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C255CAB-C31F-C242-960F-6E0D56894B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F95B5-A19A-1846-B19E-31389F046C55}" type="datetimeFigureOut">
              <a:rPr lang="en-US" smtClean="0"/>
              <a:t>7/26/22</a:t>
            </a:fld>
            <a:endParaRPr lang="en-US"/>
          </a:p>
        </p:txBody>
      </p:sp>
      <p:sp>
        <p:nvSpPr>
          <p:cNvPr id="5" name="Footer Placeholder 4">
            <a:extLst>
              <a:ext uri="{FF2B5EF4-FFF2-40B4-BE49-F238E27FC236}">
                <a16:creationId xmlns:a16="http://schemas.microsoft.com/office/drawing/2014/main" id="{A530659A-C802-164E-90B9-E93C50C7D8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D2BF8B-9FC6-554C-AF33-B2D91ACBD1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273B36-2921-B341-A2DE-1DAE98E1976E}" type="slidenum">
              <a:rPr lang="en-US" smtClean="0"/>
              <a:t>‹#›</a:t>
            </a:fld>
            <a:endParaRPr lang="en-US"/>
          </a:p>
        </p:txBody>
      </p:sp>
    </p:spTree>
    <p:extLst>
      <p:ext uri="{BB962C8B-B14F-4D97-AF65-F5344CB8AC3E}">
        <p14:creationId xmlns:p14="http://schemas.microsoft.com/office/powerpoint/2010/main" val="1025991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A5122C7-F210-1B43-A492-2E78CC360D09}"/>
              </a:ext>
            </a:extLst>
          </p:cNvPr>
          <p:cNvSpPr>
            <a:spLocks noGrp="1"/>
          </p:cNvSpPr>
          <p:nvPr>
            <p:ph type="subTitle" idx="1"/>
          </p:nvPr>
        </p:nvSpPr>
        <p:spPr>
          <a:xfrm>
            <a:off x="1524000" y="4894375"/>
            <a:ext cx="9144000" cy="1437152"/>
          </a:xfrm>
        </p:spPr>
        <p:txBody>
          <a:bodyPr>
            <a:noAutofit/>
          </a:bodyPr>
          <a:lstStyle/>
          <a:p>
            <a:r>
              <a:rPr lang="en-US" sz="2800" b="1" dirty="0"/>
              <a:t>Dr. ADEYEMI, TOPE EMMANUEL</a:t>
            </a:r>
          </a:p>
          <a:p>
            <a:r>
              <a:rPr lang="en-US" sz="2800" dirty="0"/>
              <a:t>SECRETARY GENERAL, NIGERIAN DENTAL ASSOCIATION</a:t>
            </a:r>
          </a:p>
          <a:p>
            <a:r>
              <a:rPr lang="en-US" sz="2200" dirty="0">
                <a:solidFill>
                  <a:srgbClr val="FF0000"/>
                </a:solidFill>
              </a:rPr>
              <a:t>topmost007@yahoo.com</a:t>
            </a:r>
          </a:p>
        </p:txBody>
      </p:sp>
      <p:sp>
        <p:nvSpPr>
          <p:cNvPr id="2" name="Title 1">
            <a:extLst>
              <a:ext uri="{FF2B5EF4-FFF2-40B4-BE49-F238E27FC236}">
                <a16:creationId xmlns:a16="http://schemas.microsoft.com/office/drawing/2014/main" id="{65236FDA-CF7F-A74B-9759-798E51849679}"/>
              </a:ext>
            </a:extLst>
          </p:cNvPr>
          <p:cNvSpPr>
            <a:spLocks noGrp="1"/>
          </p:cNvSpPr>
          <p:nvPr>
            <p:ph type="ctrTitle"/>
          </p:nvPr>
        </p:nvSpPr>
        <p:spPr>
          <a:xfrm>
            <a:off x="145576" y="221673"/>
            <a:ext cx="11900848" cy="2835425"/>
          </a:xfrm>
        </p:spPr>
        <p:txBody>
          <a:bodyPr>
            <a:noAutofit/>
          </a:bodyPr>
          <a:lstStyle/>
          <a:p>
            <a:r>
              <a:rPr lang="en-US" sz="3600" dirty="0">
                <a:latin typeface="Times New Roman" panose="02020603050405020304" pitchFamily="18" charset="0"/>
                <a:cs typeface="Times New Roman" panose="02020603050405020304" pitchFamily="18" charset="0"/>
              </a:rPr>
              <a:t>A PRESENTATION ON “THE NIGERIAN DENTAL ASSOCIATION'S EXPERIENCE IN MINAMATA CONVENTION – AMALGAM PHASE DOWN ” AT THE FDI GENERAL CONGRESS MEETING IN SWITZERLAND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( 17</a:t>
            </a:r>
            <a:r>
              <a:rPr lang="en-US" sz="3600" baseline="30000" dirty="0">
                <a:latin typeface="Times New Roman" panose="02020603050405020304" pitchFamily="18" charset="0"/>
                <a:cs typeface="Times New Roman" panose="02020603050405020304" pitchFamily="18" charset="0"/>
              </a:rPr>
              <a:t>TH</a:t>
            </a:r>
            <a:r>
              <a:rPr lang="en-US" sz="3600" dirty="0">
                <a:latin typeface="Times New Roman" panose="02020603050405020304" pitchFamily="18" charset="0"/>
                <a:cs typeface="Times New Roman" panose="02020603050405020304" pitchFamily="18" charset="0"/>
              </a:rPr>
              <a:t> TO 22</a:t>
            </a:r>
            <a:r>
              <a:rPr lang="en-US" sz="3600" baseline="30000" dirty="0">
                <a:latin typeface="Times New Roman" panose="02020603050405020304" pitchFamily="18" charset="0"/>
                <a:cs typeface="Times New Roman" panose="02020603050405020304" pitchFamily="18" charset="0"/>
              </a:rPr>
              <a:t>ND</a:t>
            </a:r>
            <a:r>
              <a:rPr lang="en-US" sz="3600" dirty="0">
                <a:latin typeface="Times New Roman" panose="02020603050405020304" pitchFamily="18" charset="0"/>
                <a:cs typeface="Times New Roman" panose="02020603050405020304" pitchFamily="18" charset="0"/>
              </a:rPr>
              <a:t> SEPTEMBER, 2022)</a:t>
            </a:r>
          </a:p>
        </p:txBody>
      </p:sp>
    </p:spTree>
    <p:extLst>
      <p:ext uri="{BB962C8B-B14F-4D97-AF65-F5344CB8AC3E}">
        <p14:creationId xmlns:p14="http://schemas.microsoft.com/office/powerpoint/2010/main" val="2268339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22B40-0285-B242-A6C7-5F58F2D21917}"/>
              </a:ext>
            </a:extLst>
          </p:cNvPr>
          <p:cNvSpPr>
            <a:spLocks noGrp="1"/>
          </p:cNvSpPr>
          <p:nvPr>
            <p:ph type="title"/>
          </p:nvPr>
        </p:nvSpPr>
        <p:spPr>
          <a:xfrm>
            <a:off x="63690" y="0"/>
            <a:ext cx="12192000" cy="914400"/>
          </a:xfrm>
        </p:spPr>
        <p:txBody>
          <a:bodyPr>
            <a:noAutofit/>
          </a:bodyPr>
          <a:lstStyle/>
          <a:p>
            <a:pPr algn="ctr"/>
            <a:r>
              <a:rPr lang="en-US" sz="2800" dirty="0"/>
              <a:t>STAKEHOLDERS’ MEETING ORGANIZED BY THE MINISTRY OF ENVIRONMENT ON IMPLEMENTATION OF THE MINAMATA CONVENTION ON MERCURY IN NIGERIA</a:t>
            </a:r>
          </a:p>
        </p:txBody>
      </p:sp>
      <p:pic>
        <p:nvPicPr>
          <p:cNvPr id="5" name="Content Placeholder 4">
            <a:extLst>
              <a:ext uri="{FF2B5EF4-FFF2-40B4-BE49-F238E27FC236}">
                <a16:creationId xmlns:a16="http://schemas.microsoft.com/office/drawing/2014/main" id="{14648774-9A62-F742-8FC8-300B66A2FF9A}"/>
              </a:ext>
            </a:extLst>
          </p:cNvPr>
          <p:cNvPicPr>
            <a:picLocks noGrp="1" noChangeAspect="1"/>
          </p:cNvPicPr>
          <p:nvPr>
            <p:ph idx="1"/>
          </p:nvPr>
        </p:nvPicPr>
        <p:blipFill>
          <a:blip r:embed="rId2"/>
          <a:stretch>
            <a:fillRect/>
          </a:stretch>
        </p:blipFill>
        <p:spPr>
          <a:xfrm>
            <a:off x="1335220" y="914400"/>
            <a:ext cx="8873305" cy="6183585"/>
          </a:xfrm>
        </p:spPr>
      </p:pic>
    </p:spTree>
    <p:extLst>
      <p:ext uri="{BB962C8B-B14F-4D97-AF65-F5344CB8AC3E}">
        <p14:creationId xmlns:p14="http://schemas.microsoft.com/office/powerpoint/2010/main" val="3569222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0CF17-ABE2-8344-A384-85F6A3E0EC2E}"/>
              </a:ext>
            </a:extLst>
          </p:cNvPr>
          <p:cNvSpPr>
            <a:spLocks noGrp="1"/>
          </p:cNvSpPr>
          <p:nvPr>
            <p:ph type="title"/>
          </p:nvPr>
        </p:nvSpPr>
        <p:spPr>
          <a:xfrm>
            <a:off x="893619" y="0"/>
            <a:ext cx="9649691" cy="681037"/>
          </a:xfrm>
        </p:spPr>
        <p:txBody>
          <a:bodyPr>
            <a:normAutofit fontScale="90000"/>
          </a:bodyPr>
          <a:lstStyle/>
          <a:p>
            <a:pPr algn="ctr"/>
            <a:r>
              <a:rPr lang="en-US" dirty="0"/>
              <a:t>PROGRESS SO FAR</a:t>
            </a:r>
          </a:p>
        </p:txBody>
      </p:sp>
      <p:pic>
        <p:nvPicPr>
          <p:cNvPr id="5" name="Content Placeholder 4">
            <a:extLst>
              <a:ext uri="{FF2B5EF4-FFF2-40B4-BE49-F238E27FC236}">
                <a16:creationId xmlns:a16="http://schemas.microsoft.com/office/drawing/2014/main" id="{96BBB600-FFD6-2C4E-9F9F-1BAD7644C22E}"/>
              </a:ext>
            </a:extLst>
          </p:cNvPr>
          <p:cNvPicPr>
            <a:picLocks noGrp="1" noChangeAspect="1"/>
          </p:cNvPicPr>
          <p:nvPr>
            <p:ph idx="1"/>
          </p:nvPr>
        </p:nvPicPr>
        <p:blipFill>
          <a:blip r:embed="rId2"/>
          <a:stretch>
            <a:fillRect/>
          </a:stretch>
        </p:blipFill>
        <p:spPr>
          <a:xfrm>
            <a:off x="1692109" y="803564"/>
            <a:ext cx="8310873" cy="6034647"/>
          </a:xfrm>
        </p:spPr>
      </p:pic>
    </p:spTree>
    <p:extLst>
      <p:ext uri="{BB962C8B-B14F-4D97-AF65-F5344CB8AC3E}">
        <p14:creationId xmlns:p14="http://schemas.microsoft.com/office/powerpoint/2010/main" val="3674187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0EB58-B55C-A04C-9334-964AA9B814FA}"/>
              </a:ext>
            </a:extLst>
          </p:cNvPr>
          <p:cNvSpPr>
            <a:spLocks noGrp="1"/>
          </p:cNvSpPr>
          <p:nvPr>
            <p:ph type="title"/>
          </p:nvPr>
        </p:nvSpPr>
        <p:spPr>
          <a:xfrm>
            <a:off x="838200" y="18256"/>
            <a:ext cx="10515600" cy="826872"/>
          </a:xfrm>
        </p:spPr>
        <p:txBody>
          <a:bodyPr/>
          <a:lstStyle/>
          <a:p>
            <a:pPr algn="ctr"/>
            <a:r>
              <a:rPr lang="en-US" dirty="0"/>
              <a:t>SUMMARY OF KEY ACTION AREAS</a:t>
            </a:r>
          </a:p>
        </p:txBody>
      </p:sp>
      <p:sp>
        <p:nvSpPr>
          <p:cNvPr id="3" name="Content Placeholder 2">
            <a:extLst>
              <a:ext uri="{FF2B5EF4-FFF2-40B4-BE49-F238E27FC236}">
                <a16:creationId xmlns:a16="http://schemas.microsoft.com/office/drawing/2014/main" id="{A18968F0-DC71-0147-94F0-E7B208AF77D7}"/>
              </a:ext>
            </a:extLst>
          </p:cNvPr>
          <p:cNvSpPr>
            <a:spLocks noGrp="1"/>
          </p:cNvSpPr>
          <p:nvPr>
            <p:ph idx="1"/>
          </p:nvPr>
        </p:nvSpPr>
        <p:spPr>
          <a:xfrm>
            <a:off x="110837" y="845128"/>
            <a:ext cx="11845636" cy="5994616"/>
          </a:xfrm>
        </p:spPr>
        <p:txBody>
          <a:bodyPr>
            <a:normAutofit/>
          </a:bodyPr>
          <a:lstStyle/>
          <a:p>
            <a:r>
              <a:rPr lang="en-US" sz="3200" dirty="0"/>
              <a:t>The phase down strategy should begin with a phase down in children &lt;15 years and pregnant and breast feeding women (15 - 39years) without delay. </a:t>
            </a:r>
          </a:p>
          <a:p>
            <a:r>
              <a:rPr lang="en-US" sz="3200" dirty="0"/>
              <a:t>Discontinuance of insurance payment for dental amalgam in vulnerable groups by NHIA.</a:t>
            </a:r>
          </a:p>
          <a:p>
            <a:r>
              <a:rPr lang="en-US" sz="3200" dirty="0"/>
              <a:t>Update of our National Oral Health Policy integration of the WHO recommended BPOC into all programs and promotions of primary healthcare by the PHCDA.</a:t>
            </a:r>
          </a:p>
          <a:p>
            <a:r>
              <a:rPr lang="en-US" sz="3200" dirty="0"/>
              <a:t>Update of the curricula of the dental faculties in Nigeria</a:t>
            </a:r>
          </a:p>
          <a:p>
            <a:r>
              <a:rPr lang="en-US" sz="3200" dirty="0"/>
              <a:t>Upgrade of the simulation laboratories of the dental faculties with provision of a self sustaining revolving fund scheme.</a:t>
            </a:r>
          </a:p>
          <a:p>
            <a:r>
              <a:rPr lang="en-US" sz="3200" dirty="0"/>
              <a:t>Provision of a Dental metaverse academy hub. </a:t>
            </a:r>
            <a:r>
              <a:rPr lang="en-GB" sz="3200" b="1" dirty="0"/>
              <a:t> </a:t>
            </a:r>
            <a:endParaRPr lang="en-US" sz="3200" dirty="0"/>
          </a:p>
          <a:p>
            <a:endParaRPr lang="en-US" sz="3200" dirty="0"/>
          </a:p>
        </p:txBody>
      </p:sp>
    </p:spTree>
    <p:extLst>
      <p:ext uri="{BB962C8B-B14F-4D97-AF65-F5344CB8AC3E}">
        <p14:creationId xmlns:p14="http://schemas.microsoft.com/office/powerpoint/2010/main" val="1702759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4EB64-50D1-0A43-A039-71825A8E4E8B}"/>
              </a:ext>
            </a:extLst>
          </p:cNvPr>
          <p:cNvSpPr>
            <a:spLocks noGrp="1"/>
          </p:cNvSpPr>
          <p:nvPr>
            <p:ph type="title"/>
          </p:nvPr>
        </p:nvSpPr>
        <p:spPr>
          <a:xfrm>
            <a:off x="838200" y="124691"/>
            <a:ext cx="10515600" cy="1149927"/>
          </a:xfrm>
        </p:spPr>
        <p:txBody>
          <a:bodyPr>
            <a:normAutofit/>
          </a:bodyPr>
          <a:lstStyle/>
          <a:p>
            <a:pPr algn="ctr"/>
            <a:r>
              <a:rPr lang="en-US" dirty="0"/>
              <a:t>RESERVATIONS</a:t>
            </a:r>
          </a:p>
        </p:txBody>
      </p:sp>
      <p:sp>
        <p:nvSpPr>
          <p:cNvPr id="3" name="Content Placeholder 2">
            <a:extLst>
              <a:ext uri="{FF2B5EF4-FFF2-40B4-BE49-F238E27FC236}">
                <a16:creationId xmlns:a16="http://schemas.microsoft.com/office/drawing/2014/main" id="{F9F4CC5B-322B-0845-8588-E71C39A1F96C}"/>
              </a:ext>
            </a:extLst>
          </p:cNvPr>
          <p:cNvSpPr>
            <a:spLocks noGrp="1"/>
          </p:cNvSpPr>
          <p:nvPr>
            <p:ph idx="1"/>
          </p:nvPr>
        </p:nvSpPr>
        <p:spPr>
          <a:xfrm>
            <a:off x="1" y="1274618"/>
            <a:ext cx="12067308" cy="5458691"/>
          </a:xfrm>
        </p:spPr>
        <p:txBody>
          <a:bodyPr>
            <a:normAutofit lnSpcReduction="10000"/>
          </a:bodyPr>
          <a:lstStyle/>
          <a:p>
            <a:r>
              <a:rPr lang="en-US" sz="4000" dirty="0"/>
              <a:t>Quite a number of our clients still have amalgam fillings in their mouths which were done several years ago without negative health consequences.</a:t>
            </a:r>
          </a:p>
          <a:p>
            <a:r>
              <a:rPr lang="en-US" sz="4000" dirty="0"/>
              <a:t>The country still uses amalgam in training dental students following GV blacks classification in order to have hands-on.</a:t>
            </a:r>
          </a:p>
          <a:p>
            <a:r>
              <a:rPr lang="en-US" sz="4000" dirty="0"/>
              <a:t>The alternatives to dental Amalgam are quite expensive and we hope there will be reduced taxes to make them affordable.</a:t>
            </a:r>
          </a:p>
          <a:p>
            <a:r>
              <a:rPr lang="en-US" sz="4000" dirty="0"/>
              <a:t>There is no time-tested research on the alternatives.</a:t>
            </a:r>
          </a:p>
        </p:txBody>
      </p:sp>
    </p:spTree>
    <p:extLst>
      <p:ext uri="{BB962C8B-B14F-4D97-AF65-F5344CB8AC3E}">
        <p14:creationId xmlns:p14="http://schemas.microsoft.com/office/powerpoint/2010/main" val="3904744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4C601B2-E9AB-9F42-80A2-B77AB9153060}"/>
              </a:ext>
            </a:extLst>
          </p:cNvPr>
          <p:cNvSpPr>
            <a:spLocks noGrp="1"/>
          </p:cNvSpPr>
          <p:nvPr>
            <p:ph type="body" idx="1"/>
          </p:nvPr>
        </p:nvSpPr>
        <p:spPr>
          <a:xfrm>
            <a:off x="0" y="168923"/>
            <a:ext cx="5541818" cy="814750"/>
          </a:xfrm>
        </p:spPr>
        <p:txBody>
          <a:bodyPr>
            <a:normAutofit fontScale="77500" lnSpcReduction="20000"/>
          </a:bodyPr>
          <a:lstStyle/>
          <a:p>
            <a:r>
              <a:rPr lang="en-US" dirty="0"/>
              <a:t>National Liaison Officer and Past President, Nigerian</a:t>
            </a:r>
          </a:p>
          <a:p>
            <a:r>
              <a:rPr lang="en-US" dirty="0"/>
              <a:t>Dental Association - Dr. </a:t>
            </a:r>
            <a:r>
              <a:rPr lang="en-US" dirty="0" err="1"/>
              <a:t>Oluwarotimi</a:t>
            </a:r>
            <a:r>
              <a:rPr lang="en-US" dirty="0"/>
              <a:t> Clement</a:t>
            </a:r>
          </a:p>
        </p:txBody>
      </p:sp>
      <p:pic>
        <p:nvPicPr>
          <p:cNvPr id="8" name="Content Placeholder 7">
            <a:extLst>
              <a:ext uri="{FF2B5EF4-FFF2-40B4-BE49-F238E27FC236}">
                <a16:creationId xmlns:a16="http://schemas.microsoft.com/office/drawing/2014/main" id="{C6EF5D7F-3D95-114C-A130-6E8A3B880278}"/>
              </a:ext>
            </a:extLst>
          </p:cNvPr>
          <p:cNvPicPr>
            <a:picLocks noGrp="1" noChangeAspect="1"/>
          </p:cNvPicPr>
          <p:nvPr>
            <p:ph sz="half" idx="2"/>
          </p:nvPr>
        </p:nvPicPr>
        <p:blipFill>
          <a:blip r:embed="rId2"/>
          <a:stretch>
            <a:fillRect/>
          </a:stretch>
        </p:blipFill>
        <p:spPr>
          <a:xfrm>
            <a:off x="0" y="2148125"/>
            <a:ext cx="5662038" cy="2956841"/>
          </a:xfrm>
        </p:spPr>
      </p:pic>
      <p:sp>
        <p:nvSpPr>
          <p:cNvPr id="5" name="Text Placeholder 4">
            <a:extLst>
              <a:ext uri="{FF2B5EF4-FFF2-40B4-BE49-F238E27FC236}">
                <a16:creationId xmlns:a16="http://schemas.microsoft.com/office/drawing/2014/main" id="{D23AF6AD-6F69-814B-BE93-A3076A590A59}"/>
              </a:ext>
            </a:extLst>
          </p:cNvPr>
          <p:cNvSpPr>
            <a:spLocks noGrp="1"/>
          </p:cNvSpPr>
          <p:nvPr>
            <p:ph type="body" sz="quarter" idx="3"/>
          </p:nvPr>
        </p:nvSpPr>
        <p:spPr>
          <a:xfrm>
            <a:off x="6096001" y="290946"/>
            <a:ext cx="6096000" cy="1316182"/>
          </a:xfrm>
        </p:spPr>
        <p:txBody>
          <a:bodyPr>
            <a:normAutofit fontScale="77500" lnSpcReduction="20000"/>
          </a:bodyPr>
          <a:lstStyle/>
          <a:p>
            <a:r>
              <a:rPr lang="en-US" dirty="0"/>
              <a:t>Nigerian Dental Association’s </a:t>
            </a:r>
          </a:p>
          <a:p>
            <a:r>
              <a:rPr lang="en-US" dirty="0"/>
              <a:t>President - Dr. Kolawole </a:t>
            </a:r>
            <a:r>
              <a:rPr lang="en-US" dirty="0" err="1"/>
              <a:t>Obagbemiro</a:t>
            </a:r>
            <a:r>
              <a:rPr lang="en-US" dirty="0"/>
              <a:t>.</a:t>
            </a:r>
          </a:p>
          <a:p>
            <a:r>
              <a:rPr lang="en-US" dirty="0"/>
              <a:t>Immediate Past President - Dr. Evelyn </a:t>
            </a:r>
            <a:r>
              <a:rPr lang="en-US" dirty="0" err="1"/>
              <a:t>Eshikena</a:t>
            </a:r>
            <a:r>
              <a:rPr lang="en-US" dirty="0"/>
              <a:t>.</a:t>
            </a:r>
          </a:p>
          <a:p>
            <a:r>
              <a:rPr lang="en-US" dirty="0"/>
              <a:t>Past President – Dr. </a:t>
            </a:r>
            <a:r>
              <a:rPr lang="en-US" dirty="0" err="1"/>
              <a:t>Ijarogbe</a:t>
            </a:r>
            <a:r>
              <a:rPr lang="en-US" dirty="0"/>
              <a:t> Olabode</a:t>
            </a:r>
          </a:p>
        </p:txBody>
      </p:sp>
      <p:pic>
        <p:nvPicPr>
          <p:cNvPr id="10" name="Content Placeholder 9">
            <a:extLst>
              <a:ext uri="{FF2B5EF4-FFF2-40B4-BE49-F238E27FC236}">
                <a16:creationId xmlns:a16="http://schemas.microsoft.com/office/drawing/2014/main" id="{4114018E-4D01-A14B-B336-A97EB9C93879}"/>
              </a:ext>
            </a:extLst>
          </p:cNvPr>
          <p:cNvPicPr>
            <a:picLocks noGrp="1" noChangeAspect="1"/>
          </p:cNvPicPr>
          <p:nvPr>
            <p:ph sz="quarter" idx="4"/>
          </p:nvPr>
        </p:nvPicPr>
        <p:blipFill>
          <a:blip r:embed="rId3"/>
          <a:stretch>
            <a:fillRect/>
          </a:stretch>
        </p:blipFill>
        <p:spPr>
          <a:xfrm>
            <a:off x="6307402" y="2505075"/>
            <a:ext cx="4912784" cy="3684588"/>
          </a:xfrm>
        </p:spPr>
      </p:pic>
    </p:spTree>
    <p:extLst>
      <p:ext uri="{BB962C8B-B14F-4D97-AF65-F5344CB8AC3E}">
        <p14:creationId xmlns:p14="http://schemas.microsoft.com/office/powerpoint/2010/main" val="4057750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6987A1-8986-6C4B-A195-480159BCF808}"/>
              </a:ext>
            </a:extLst>
          </p:cNvPr>
          <p:cNvSpPr>
            <a:spLocks noGrp="1"/>
          </p:cNvSpPr>
          <p:nvPr>
            <p:ph idx="1"/>
          </p:nvPr>
        </p:nvSpPr>
        <p:spPr>
          <a:xfrm>
            <a:off x="207818" y="1825625"/>
            <a:ext cx="11831782" cy="4351338"/>
          </a:xfrm>
        </p:spPr>
        <p:txBody>
          <a:bodyPr>
            <a:normAutofit/>
          </a:bodyPr>
          <a:lstStyle/>
          <a:p>
            <a:pPr algn="ctr"/>
            <a:r>
              <a:rPr lang="en-US" sz="6600" dirty="0"/>
              <a:t>THANK YOU FOR LISTENING</a:t>
            </a:r>
          </a:p>
        </p:txBody>
      </p:sp>
    </p:spTree>
    <p:extLst>
      <p:ext uri="{BB962C8B-B14F-4D97-AF65-F5344CB8AC3E}">
        <p14:creationId xmlns:p14="http://schemas.microsoft.com/office/powerpoint/2010/main" val="2996054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16912-038E-A54E-B21B-0042FC7A66F5}"/>
              </a:ext>
            </a:extLst>
          </p:cNvPr>
          <p:cNvSpPr>
            <a:spLocks noGrp="1"/>
          </p:cNvSpPr>
          <p:nvPr>
            <p:ph type="title"/>
          </p:nvPr>
        </p:nvSpPr>
        <p:spPr>
          <a:xfrm>
            <a:off x="838200" y="143302"/>
            <a:ext cx="10515600" cy="902866"/>
          </a:xfrm>
        </p:spPr>
        <p:txBody>
          <a:bodyPr>
            <a:normAutofit/>
          </a:bodyPr>
          <a:lstStyle/>
          <a:p>
            <a:pPr algn="ctr"/>
            <a:r>
              <a:rPr lang="en-US" dirty="0"/>
              <a:t>GREETINGS FROM NIGERIA</a:t>
            </a:r>
          </a:p>
        </p:txBody>
      </p:sp>
      <p:pic>
        <p:nvPicPr>
          <p:cNvPr id="5" name="Content Placeholder 4">
            <a:extLst>
              <a:ext uri="{FF2B5EF4-FFF2-40B4-BE49-F238E27FC236}">
                <a16:creationId xmlns:a16="http://schemas.microsoft.com/office/drawing/2014/main" id="{564AFA91-EE77-0941-A3D5-EF6DAAEC8AB5}"/>
              </a:ext>
            </a:extLst>
          </p:cNvPr>
          <p:cNvPicPr>
            <a:picLocks noGrp="1" noChangeAspect="1"/>
          </p:cNvPicPr>
          <p:nvPr>
            <p:ph idx="1"/>
          </p:nvPr>
        </p:nvPicPr>
        <p:blipFill>
          <a:blip r:embed="rId2"/>
          <a:stretch>
            <a:fillRect/>
          </a:stretch>
        </p:blipFill>
        <p:spPr>
          <a:xfrm>
            <a:off x="2617051" y="882064"/>
            <a:ext cx="6957897" cy="5975936"/>
          </a:xfrm>
        </p:spPr>
      </p:pic>
    </p:spTree>
    <p:extLst>
      <p:ext uri="{BB962C8B-B14F-4D97-AF65-F5344CB8AC3E}">
        <p14:creationId xmlns:p14="http://schemas.microsoft.com/office/powerpoint/2010/main" val="2026000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5B541-A2B0-1B4E-B8E8-872847FE231B}"/>
              </a:ext>
            </a:extLst>
          </p:cNvPr>
          <p:cNvSpPr>
            <a:spLocks noGrp="1"/>
          </p:cNvSpPr>
          <p:nvPr>
            <p:ph type="title"/>
          </p:nvPr>
        </p:nvSpPr>
        <p:spPr>
          <a:xfrm>
            <a:off x="838200" y="74197"/>
            <a:ext cx="10515600" cy="826555"/>
          </a:xfrm>
        </p:spPr>
        <p:txBody>
          <a:bodyPr/>
          <a:lstStyle/>
          <a:p>
            <a:pPr algn="ctr"/>
            <a:r>
              <a:rPr lang="en-US" dirty="0"/>
              <a:t>ABUJA, NIGERIA</a:t>
            </a:r>
          </a:p>
        </p:txBody>
      </p:sp>
      <p:pic>
        <p:nvPicPr>
          <p:cNvPr id="5" name="Content Placeholder 4">
            <a:extLst>
              <a:ext uri="{FF2B5EF4-FFF2-40B4-BE49-F238E27FC236}">
                <a16:creationId xmlns:a16="http://schemas.microsoft.com/office/drawing/2014/main" id="{9F0F54E3-8303-BD48-9825-35F78516901F}"/>
              </a:ext>
            </a:extLst>
          </p:cNvPr>
          <p:cNvPicPr>
            <a:picLocks noGrp="1" noChangeAspect="1"/>
          </p:cNvPicPr>
          <p:nvPr>
            <p:ph idx="1"/>
          </p:nvPr>
        </p:nvPicPr>
        <p:blipFill>
          <a:blip r:embed="rId2"/>
          <a:stretch>
            <a:fillRect/>
          </a:stretch>
        </p:blipFill>
        <p:spPr>
          <a:xfrm>
            <a:off x="5584102" y="1288923"/>
            <a:ext cx="6416881" cy="5494879"/>
          </a:xfrm>
        </p:spPr>
      </p:pic>
      <p:pic>
        <p:nvPicPr>
          <p:cNvPr id="7" name="Picture 6">
            <a:extLst>
              <a:ext uri="{FF2B5EF4-FFF2-40B4-BE49-F238E27FC236}">
                <a16:creationId xmlns:a16="http://schemas.microsoft.com/office/drawing/2014/main" id="{5C2875E9-2B5D-B047-9CC1-280F17C91175}"/>
              </a:ext>
            </a:extLst>
          </p:cNvPr>
          <p:cNvPicPr>
            <a:picLocks noChangeAspect="1"/>
          </p:cNvPicPr>
          <p:nvPr/>
        </p:nvPicPr>
        <p:blipFill>
          <a:blip r:embed="rId3"/>
          <a:stretch>
            <a:fillRect/>
          </a:stretch>
        </p:blipFill>
        <p:spPr>
          <a:xfrm>
            <a:off x="-95534" y="1399761"/>
            <a:ext cx="5573151" cy="5384042"/>
          </a:xfrm>
          <a:prstGeom prst="rect">
            <a:avLst/>
          </a:prstGeom>
        </p:spPr>
      </p:pic>
    </p:spTree>
    <p:extLst>
      <p:ext uri="{BB962C8B-B14F-4D97-AF65-F5344CB8AC3E}">
        <p14:creationId xmlns:p14="http://schemas.microsoft.com/office/powerpoint/2010/main" val="719996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50C4D-9ADE-E54B-9267-F2087A6D434F}"/>
              </a:ext>
            </a:extLst>
          </p:cNvPr>
          <p:cNvSpPr>
            <a:spLocks noGrp="1"/>
          </p:cNvSpPr>
          <p:nvPr>
            <p:ph type="title"/>
          </p:nvPr>
        </p:nvSpPr>
        <p:spPr>
          <a:xfrm>
            <a:off x="0" y="1"/>
            <a:ext cx="12192000" cy="1427017"/>
          </a:xfrm>
        </p:spPr>
        <p:txBody>
          <a:bodyPr>
            <a:normAutofit/>
          </a:bodyPr>
          <a:lstStyle/>
          <a:p>
            <a:r>
              <a:rPr lang="en-US" dirty="0"/>
              <a:t>GREETINGS FROM THE PRESIDENT, NIGERIAN DENTAL ASSOCIATION – Dr. KOLAWOLE OBAGBEMIRO</a:t>
            </a:r>
          </a:p>
        </p:txBody>
      </p:sp>
      <p:pic>
        <p:nvPicPr>
          <p:cNvPr id="5" name="Content Placeholder 4">
            <a:extLst>
              <a:ext uri="{FF2B5EF4-FFF2-40B4-BE49-F238E27FC236}">
                <a16:creationId xmlns:a16="http://schemas.microsoft.com/office/drawing/2014/main" id="{BF2089E4-206D-1046-BBB8-075C46B76667}"/>
              </a:ext>
            </a:extLst>
          </p:cNvPr>
          <p:cNvPicPr>
            <a:picLocks noGrp="1" noChangeAspect="1"/>
          </p:cNvPicPr>
          <p:nvPr>
            <p:ph idx="1"/>
          </p:nvPr>
        </p:nvPicPr>
        <p:blipFill>
          <a:blip r:embed="rId2"/>
          <a:stretch>
            <a:fillRect/>
          </a:stretch>
        </p:blipFill>
        <p:spPr>
          <a:xfrm>
            <a:off x="3507923" y="1233777"/>
            <a:ext cx="5106337" cy="5624222"/>
          </a:xfrm>
        </p:spPr>
      </p:pic>
    </p:spTree>
    <p:extLst>
      <p:ext uri="{BB962C8B-B14F-4D97-AF65-F5344CB8AC3E}">
        <p14:creationId xmlns:p14="http://schemas.microsoft.com/office/powerpoint/2010/main" val="3980006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603E7-51EC-2F4C-8CE4-BDB244B0CBB6}"/>
              </a:ext>
            </a:extLst>
          </p:cNvPr>
          <p:cNvSpPr>
            <a:spLocks noGrp="1"/>
          </p:cNvSpPr>
          <p:nvPr>
            <p:ph type="title"/>
          </p:nvPr>
        </p:nvSpPr>
        <p:spPr>
          <a:xfrm>
            <a:off x="838200" y="129655"/>
            <a:ext cx="10515600" cy="702858"/>
          </a:xfrm>
        </p:spPr>
        <p:txBody>
          <a:bodyPr>
            <a:normAutofit/>
          </a:bodyPr>
          <a:lstStyle/>
          <a:p>
            <a:pPr algn="ctr"/>
            <a:r>
              <a:rPr lang="en-US" dirty="0"/>
              <a:t>INTRODUCTION</a:t>
            </a:r>
          </a:p>
        </p:txBody>
      </p:sp>
      <p:sp>
        <p:nvSpPr>
          <p:cNvPr id="3" name="Content Placeholder 2">
            <a:extLst>
              <a:ext uri="{FF2B5EF4-FFF2-40B4-BE49-F238E27FC236}">
                <a16:creationId xmlns:a16="http://schemas.microsoft.com/office/drawing/2014/main" id="{92C2852E-4B4B-6445-B491-08977A4015E5}"/>
              </a:ext>
            </a:extLst>
          </p:cNvPr>
          <p:cNvSpPr>
            <a:spLocks noGrp="1"/>
          </p:cNvSpPr>
          <p:nvPr>
            <p:ph idx="1"/>
          </p:nvPr>
        </p:nvSpPr>
        <p:spPr>
          <a:xfrm>
            <a:off x="122830" y="832513"/>
            <a:ext cx="11900847" cy="5895833"/>
          </a:xfrm>
        </p:spPr>
        <p:txBody>
          <a:bodyPr>
            <a:normAutofit/>
          </a:bodyPr>
          <a:lstStyle/>
          <a:p>
            <a:r>
              <a:rPr lang="en-US" dirty="0"/>
              <a:t>Dental amalgam is a clinically well-proven and successful filling material for teeth. </a:t>
            </a:r>
          </a:p>
          <a:p>
            <a:r>
              <a:rPr lang="en-US" dirty="0"/>
              <a:t>It releases very small amounts (nanograms) of mercury, some of which are absorbed by the body. </a:t>
            </a:r>
          </a:p>
          <a:p>
            <a:r>
              <a:rPr lang="en-US" dirty="0"/>
              <a:t>The level of urinary mercury is positively correlated with the number and size of amalgam restorations, but it is usually more affected by sources other than amalgam.</a:t>
            </a:r>
          </a:p>
          <a:p>
            <a:r>
              <a:rPr lang="en-US" dirty="0"/>
              <a:t>Concerns have been expressed about the safe use of dental amalgam for the general population.</a:t>
            </a:r>
          </a:p>
          <a:p>
            <a:r>
              <a:rPr lang="en-US" dirty="0"/>
              <a:t>The preponderance of available evidence does not link the presence of amalgam restorations with chronic and degenerative diseases, kidney disease, autoimmune disease, cognitive dysfunction, adverse pregnancy outcomes or any non-specific symptoms in the general population. </a:t>
            </a:r>
          </a:p>
        </p:txBody>
      </p:sp>
    </p:spTree>
    <p:extLst>
      <p:ext uri="{BB962C8B-B14F-4D97-AF65-F5344CB8AC3E}">
        <p14:creationId xmlns:p14="http://schemas.microsoft.com/office/powerpoint/2010/main" val="3554378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49F66-89A0-D04A-A9AB-A87B46166882}"/>
              </a:ext>
            </a:extLst>
          </p:cNvPr>
          <p:cNvSpPr>
            <a:spLocks noGrp="1"/>
          </p:cNvSpPr>
          <p:nvPr>
            <p:ph type="title"/>
          </p:nvPr>
        </p:nvSpPr>
        <p:spPr>
          <a:xfrm>
            <a:off x="838200" y="0"/>
            <a:ext cx="10515600" cy="805218"/>
          </a:xfrm>
        </p:spPr>
        <p:txBody>
          <a:bodyPr/>
          <a:lstStyle/>
          <a:p>
            <a:pPr algn="ctr"/>
            <a:r>
              <a:rPr lang="en-US" dirty="0"/>
              <a:t>INTRODUCTION CONTD…</a:t>
            </a:r>
          </a:p>
        </p:txBody>
      </p:sp>
      <p:sp>
        <p:nvSpPr>
          <p:cNvPr id="3" name="Content Placeholder 2">
            <a:extLst>
              <a:ext uri="{FF2B5EF4-FFF2-40B4-BE49-F238E27FC236}">
                <a16:creationId xmlns:a16="http://schemas.microsoft.com/office/drawing/2014/main" id="{972EF265-57B9-5F43-8234-F52420A7A369}"/>
              </a:ext>
            </a:extLst>
          </p:cNvPr>
          <p:cNvSpPr>
            <a:spLocks noGrp="1"/>
          </p:cNvSpPr>
          <p:nvPr>
            <p:ph idx="1"/>
          </p:nvPr>
        </p:nvSpPr>
        <p:spPr>
          <a:xfrm>
            <a:off x="313898" y="805218"/>
            <a:ext cx="11878101" cy="6052781"/>
          </a:xfrm>
        </p:spPr>
        <p:txBody>
          <a:bodyPr>
            <a:normAutofit lnSpcReduction="10000"/>
          </a:bodyPr>
          <a:lstStyle/>
          <a:p>
            <a:r>
              <a:rPr lang="en-US" sz="3400" dirty="0"/>
              <a:t>In 2013, the Minamata Convention on Mercury supported a gradual phase down of dental amalgam usage in restorative dental treatment. </a:t>
            </a:r>
          </a:p>
          <a:p>
            <a:endParaRPr lang="en-US" sz="3400" dirty="0"/>
          </a:p>
          <a:p>
            <a:r>
              <a:rPr lang="en-US" sz="3400" dirty="0"/>
              <a:t>It was adopted in 2017 making it necessary to plan and act strategically to reduce the need for dental amalgam for restorative treatments. </a:t>
            </a:r>
          </a:p>
          <a:p>
            <a:endParaRPr lang="en-US" sz="3400" dirty="0"/>
          </a:p>
          <a:p>
            <a:r>
              <a:rPr lang="en-US" sz="3400" dirty="0"/>
              <a:t>The Convention also emphasized the need to strengthen dental curricula towards disease prevention and health promotion as well as teaching alternative restorative materials and techniques, including the minimum intervention approach as appropriate.</a:t>
            </a:r>
          </a:p>
        </p:txBody>
      </p:sp>
    </p:spTree>
    <p:extLst>
      <p:ext uri="{BB962C8B-B14F-4D97-AF65-F5344CB8AC3E}">
        <p14:creationId xmlns:p14="http://schemas.microsoft.com/office/powerpoint/2010/main" val="1020958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BBF2C-7775-1640-A01D-8D912D7FE489}"/>
              </a:ext>
            </a:extLst>
          </p:cNvPr>
          <p:cNvSpPr>
            <a:spLocks noGrp="1"/>
          </p:cNvSpPr>
          <p:nvPr>
            <p:ph type="title"/>
          </p:nvPr>
        </p:nvSpPr>
        <p:spPr>
          <a:xfrm>
            <a:off x="96982" y="0"/>
            <a:ext cx="11984182" cy="1454727"/>
          </a:xfrm>
        </p:spPr>
        <p:txBody>
          <a:bodyPr>
            <a:normAutofit/>
          </a:bodyPr>
          <a:lstStyle/>
          <a:p>
            <a:pPr algn="ctr"/>
            <a:r>
              <a:rPr lang="en-US" dirty="0"/>
              <a:t>NIGERIAN DENTAL ASSOCIATION’S ANNUAL GENERAL MEETING’S RESOLUTIONS</a:t>
            </a:r>
          </a:p>
        </p:txBody>
      </p:sp>
      <p:sp>
        <p:nvSpPr>
          <p:cNvPr id="3" name="Content Placeholder 2">
            <a:extLst>
              <a:ext uri="{FF2B5EF4-FFF2-40B4-BE49-F238E27FC236}">
                <a16:creationId xmlns:a16="http://schemas.microsoft.com/office/drawing/2014/main" id="{F76B32EB-E3B1-B942-8322-8AE4D8801A83}"/>
              </a:ext>
            </a:extLst>
          </p:cNvPr>
          <p:cNvSpPr>
            <a:spLocks noGrp="1"/>
          </p:cNvSpPr>
          <p:nvPr>
            <p:ph idx="1"/>
          </p:nvPr>
        </p:nvSpPr>
        <p:spPr>
          <a:xfrm>
            <a:off x="0" y="1787236"/>
            <a:ext cx="12192000" cy="5070764"/>
          </a:xfrm>
        </p:spPr>
        <p:txBody>
          <a:bodyPr>
            <a:normAutofit/>
          </a:bodyPr>
          <a:lstStyle/>
          <a:p>
            <a:pPr marL="0" indent="0">
              <a:buNone/>
            </a:pPr>
            <a:r>
              <a:rPr lang="en-US" dirty="0"/>
              <a:t>The 2020 Annual General meeting of the NDA resolved to a gradual phase down of the use of Amalgam:</a:t>
            </a:r>
          </a:p>
          <a:p>
            <a:endParaRPr lang="en-US" dirty="0"/>
          </a:p>
          <a:p>
            <a:r>
              <a:rPr lang="en-US" dirty="0"/>
              <a:t>31</a:t>
            </a:r>
            <a:r>
              <a:rPr lang="en-US" baseline="30000" dirty="0"/>
              <a:t>st</a:t>
            </a:r>
            <a:r>
              <a:rPr lang="en-US" dirty="0"/>
              <a:t> of December, 2022 was the agreed date for phase out of the use of Amalgam in Pregnant women, children and vulnerable groups while</a:t>
            </a:r>
          </a:p>
          <a:p>
            <a:endParaRPr lang="en-US" dirty="0"/>
          </a:p>
          <a:p>
            <a:r>
              <a:rPr lang="en-US" dirty="0"/>
              <a:t>31</a:t>
            </a:r>
            <a:r>
              <a:rPr lang="en-US" baseline="30000" dirty="0"/>
              <a:t>st</a:t>
            </a:r>
            <a:r>
              <a:rPr lang="en-US" dirty="0"/>
              <a:t> of January, 2024 was agreed for phase out of amalgam use in all age groups.</a:t>
            </a:r>
          </a:p>
          <a:p>
            <a:endParaRPr lang="en-US" dirty="0"/>
          </a:p>
          <a:p>
            <a:r>
              <a:rPr lang="en-US" dirty="0"/>
              <a:t>This resolution was communicated to the Ministry of Health and that gave rise to us being invited to series of meetings on implementation of the proposed dates. </a:t>
            </a:r>
          </a:p>
        </p:txBody>
      </p:sp>
    </p:spTree>
    <p:extLst>
      <p:ext uri="{BB962C8B-B14F-4D97-AF65-F5344CB8AC3E}">
        <p14:creationId xmlns:p14="http://schemas.microsoft.com/office/powerpoint/2010/main" val="2093536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98E39-0967-EB49-93A3-01108B1BFF27}"/>
              </a:ext>
            </a:extLst>
          </p:cNvPr>
          <p:cNvSpPr>
            <a:spLocks noGrp="1"/>
          </p:cNvSpPr>
          <p:nvPr>
            <p:ph type="title"/>
          </p:nvPr>
        </p:nvSpPr>
        <p:spPr>
          <a:xfrm>
            <a:off x="0" y="23019"/>
            <a:ext cx="12192000" cy="877734"/>
          </a:xfrm>
        </p:spPr>
        <p:txBody>
          <a:bodyPr>
            <a:noAutofit/>
          </a:bodyPr>
          <a:lstStyle/>
          <a:p>
            <a:pPr algn="ctr"/>
            <a:r>
              <a:rPr lang="en-US" sz="3600" dirty="0"/>
              <a:t>FDI/ NDA LETTERS TO THE HONOURABLE MINISTERS OF HEALTH AND ENVIRONMENT ON PHASE DOWN OF AMALGAM USE</a:t>
            </a:r>
          </a:p>
        </p:txBody>
      </p:sp>
      <p:pic>
        <p:nvPicPr>
          <p:cNvPr id="9" name="Content Placeholder 8">
            <a:extLst>
              <a:ext uri="{FF2B5EF4-FFF2-40B4-BE49-F238E27FC236}">
                <a16:creationId xmlns:a16="http://schemas.microsoft.com/office/drawing/2014/main" id="{5C5CB609-AA6D-AD4A-8BB6-1CD67CDD5F8C}"/>
              </a:ext>
            </a:extLst>
          </p:cNvPr>
          <p:cNvPicPr>
            <a:picLocks noGrp="1" noChangeAspect="1"/>
          </p:cNvPicPr>
          <p:nvPr>
            <p:ph idx="1"/>
          </p:nvPr>
        </p:nvPicPr>
        <p:blipFill>
          <a:blip r:embed="rId2"/>
          <a:stretch>
            <a:fillRect/>
          </a:stretch>
        </p:blipFill>
        <p:spPr>
          <a:xfrm>
            <a:off x="1739550" y="900753"/>
            <a:ext cx="4137282" cy="5957247"/>
          </a:xfrm>
        </p:spPr>
      </p:pic>
      <p:pic>
        <p:nvPicPr>
          <p:cNvPr id="11" name="Picture 10">
            <a:extLst>
              <a:ext uri="{FF2B5EF4-FFF2-40B4-BE49-F238E27FC236}">
                <a16:creationId xmlns:a16="http://schemas.microsoft.com/office/drawing/2014/main" id="{B42E22A9-0AB4-4B49-81E4-9CD4DCB61A0A}"/>
              </a:ext>
            </a:extLst>
          </p:cNvPr>
          <p:cNvPicPr>
            <a:picLocks noChangeAspect="1"/>
          </p:cNvPicPr>
          <p:nvPr/>
        </p:nvPicPr>
        <p:blipFill>
          <a:blip r:embed="rId3"/>
          <a:stretch>
            <a:fillRect/>
          </a:stretch>
        </p:blipFill>
        <p:spPr>
          <a:xfrm>
            <a:off x="6210300" y="900753"/>
            <a:ext cx="4080112" cy="5954758"/>
          </a:xfrm>
          <a:prstGeom prst="rect">
            <a:avLst/>
          </a:prstGeom>
        </p:spPr>
      </p:pic>
    </p:spTree>
    <p:extLst>
      <p:ext uri="{BB962C8B-B14F-4D97-AF65-F5344CB8AC3E}">
        <p14:creationId xmlns:p14="http://schemas.microsoft.com/office/powerpoint/2010/main" val="810808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E5CF1-C354-8945-A2EA-65899C635878}"/>
              </a:ext>
            </a:extLst>
          </p:cNvPr>
          <p:cNvSpPr>
            <a:spLocks noGrp="1"/>
          </p:cNvSpPr>
          <p:nvPr>
            <p:ph type="title"/>
          </p:nvPr>
        </p:nvSpPr>
        <p:spPr>
          <a:xfrm>
            <a:off x="0" y="0"/>
            <a:ext cx="12192000" cy="703406"/>
          </a:xfrm>
        </p:spPr>
        <p:txBody>
          <a:bodyPr>
            <a:noAutofit/>
          </a:bodyPr>
          <a:lstStyle/>
          <a:p>
            <a:pPr algn="ctr"/>
            <a:r>
              <a:rPr lang="en-US" sz="2800" dirty="0"/>
              <a:t>INVITATION A SUB-COMMITTEE MEETING ON NATIONAL POLICY ON DENTAL AMALGAM PHASE DOWN IN NIGERIA</a:t>
            </a:r>
          </a:p>
        </p:txBody>
      </p:sp>
      <p:pic>
        <p:nvPicPr>
          <p:cNvPr id="5" name="Content Placeholder 4">
            <a:extLst>
              <a:ext uri="{FF2B5EF4-FFF2-40B4-BE49-F238E27FC236}">
                <a16:creationId xmlns:a16="http://schemas.microsoft.com/office/drawing/2014/main" id="{4AF88938-AC99-0147-A3A9-4B3A5D6CFB25}"/>
              </a:ext>
            </a:extLst>
          </p:cNvPr>
          <p:cNvPicPr>
            <a:picLocks noGrp="1" noChangeAspect="1"/>
          </p:cNvPicPr>
          <p:nvPr>
            <p:ph idx="1"/>
          </p:nvPr>
        </p:nvPicPr>
        <p:blipFill>
          <a:blip r:embed="rId2"/>
          <a:stretch>
            <a:fillRect/>
          </a:stretch>
        </p:blipFill>
        <p:spPr>
          <a:xfrm>
            <a:off x="1166362" y="703406"/>
            <a:ext cx="5076825" cy="6290740"/>
          </a:xfrm>
        </p:spPr>
      </p:pic>
      <p:pic>
        <p:nvPicPr>
          <p:cNvPr id="7" name="Picture 6">
            <a:extLst>
              <a:ext uri="{FF2B5EF4-FFF2-40B4-BE49-F238E27FC236}">
                <a16:creationId xmlns:a16="http://schemas.microsoft.com/office/drawing/2014/main" id="{DFC334EF-4A9E-2D4F-9095-E58B7FFA90A9}"/>
              </a:ext>
            </a:extLst>
          </p:cNvPr>
          <p:cNvPicPr>
            <a:picLocks noChangeAspect="1"/>
          </p:cNvPicPr>
          <p:nvPr/>
        </p:nvPicPr>
        <p:blipFill>
          <a:blip r:embed="rId3"/>
          <a:stretch>
            <a:fillRect/>
          </a:stretch>
        </p:blipFill>
        <p:spPr>
          <a:xfrm>
            <a:off x="6515930" y="703406"/>
            <a:ext cx="4656895" cy="6290740"/>
          </a:xfrm>
          <a:prstGeom prst="rect">
            <a:avLst/>
          </a:prstGeom>
        </p:spPr>
      </p:pic>
    </p:spTree>
    <p:extLst>
      <p:ext uri="{BB962C8B-B14F-4D97-AF65-F5344CB8AC3E}">
        <p14:creationId xmlns:p14="http://schemas.microsoft.com/office/powerpoint/2010/main" val="2818523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44B357351F9E4B8AD8508899169077" ma:contentTypeVersion="10" ma:contentTypeDescription="Create a new document." ma:contentTypeScope="" ma:versionID="37938f031b87d4ca5131e4f0c790b189">
  <xsd:schema xmlns:xsd="http://www.w3.org/2001/XMLSchema" xmlns:xs="http://www.w3.org/2001/XMLSchema" xmlns:p="http://schemas.microsoft.com/office/2006/metadata/properties" xmlns:ns2="15d28de7-f615-4caf-8115-a02e0f847ba9" targetNamespace="http://schemas.microsoft.com/office/2006/metadata/properties" ma:root="true" ma:fieldsID="8ee310cf14eca3a50d1bbba796f3f7b4" ns2:_="">
    <xsd:import namespace="15d28de7-f615-4caf-8115-a02e0f847ba9"/>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d28de7-f615-4caf-8115-a02e0f847b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BBE81E-3865-4C13-93E1-5F9EFF9C50DA}"/>
</file>

<file path=customXml/itemProps2.xml><?xml version="1.0" encoding="utf-8"?>
<ds:datastoreItem xmlns:ds="http://schemas.openxmlformats.org/officeDocument/2006/customXml" ds:itemID="{03F32E17-D183-4B49-BEAD-C0B74C633AF3}"/>
</file>

<file path=customXml/itemProps3.xml><?xml version="1.0" encoding="utf-8"?>
<ds:datastoreItem xmlns:ds="http://schemas.openxmlformats.org/officeDocument/2006/customXml" ds:itemID="{47B1BCEE-78F6-4863-BB60-E27E4B8797BB}"/>
</file>

<file path=docProps/app.xml><?xml version="1.0" encoding="utf-8"?>
<Properties xmlns="http://schemas.openxmlformats.org/officeDocument/2006/extended-properties" xmlns:vt="http://schemas.openxmlformats.org/officeDocument/2006/docPropsVTypes">
  <TotalTime>1421</TotalTime>
  <Words>653</Words>
  <Application>Microsoft Macintosh PowerPoint</Application>
  <PresentationFormat>Widescreen</PresentationFormat>
  <Paragraphs>50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A PRESENTATION ON “THE NIGERIAN DENTAL ASSOCIATION'S EXPERIENCE IN MINAMATA CONVENTION – AMALGAM PHASE DOWN ” AT THE FDI GENERAL CONGRESS MEETING IN SWITZERLAND  ( 17TH TO 22ND SEPTEMBER, 2022)</vt:lpstr>
      <vt:lpstr>GREETINGS FROM NIGERIA</vt:lpstr>
      <vt:lpstr>ABUJA, NIGERIA</vt:lpstr>
      <vt:lpstr>GREETINGS FROM THE PRESIDENT, NIGERIAN DENTAL ASSOCIATION – Dr. KOLAWOLE OBAGBEMIRO</vt:lpstr>
      <vt:lpstr>INTRODUCTION</vt:lpstr>
      <vt:lpstr>INTRODUCTION CONTD…</vt:lpstr>
      <vt:lpstr>NIGERIAN DENTAL ASSOCIATION’S ANNUAL GENERAL MEETING’S RESOLUTIONS</vt:lpstr>
      <vt:lpstr>FDI/ NDA LETTERS TO THE HONOURABLE MINISTERS OF HEALTH AND ENVIRONMENT ON PHASE DOWN OF AMALGAM USE</vt:lpstr>
      <vt:lpstr>INVITATION A SUB-COMMITTEE MEETING ON NATIONAL POLICY ON DENTAL AMALGAM PHASE DOWN IN NIGERIA</vt:lpstr>
      <vt:lpstr>STAKEHOLDERS’ MEETING ORGANIZED BY THE MINISTRY OF ENVIRONMENT ON IMPLEMENTATION OF THE MINAMATA CONVENTION ON MERCURY IN NIGERIA</vt:lpstr>
      <vt:lpstr>PROGRESS SO FAR</vt:lpstr>
      <vt:lpstr>SUMMARY OF KEY ACTION AREAS</vt:lpstr>
      <vt:lpstr>RESERVATIONS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FDI AMALGAM PHASE DOWN</dc:title>
  <dc:creator>Microsoft Office User</dc:creator>
  <cp:lastModifiedBy>Microsoft Office User</cp:lastModifiedBy>
  <cp:revision>27</cp:revision>
  <dcterms:created xsi:type="dcterms:W3CDTF">2022-04-30T17:54:59Z</dcterms:created>
  <dcterms:modified xsi:type="dcterms:W3CDTF">2022-07-26T08:20:53Z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0x0101008C44B357351F9E4B8AD8508899169077</vt:lpwstr>
  </property>
</Properties>
</file>