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68" r:id="rId2"/>
    <p:sldId id="269" r:id="rId3"/>
    <p:sldId id="285" r:id="rId4"/>
    <p:sldId id="257" r:id="rId5"/>
    <p:sldId id="274" r:id="rId6"/>
    <p:sldId id="288" r:id="rId7"/>
    <p:sldId id="289" r:id="rId8"/>
    <p:sldId id="276" r:id="rId9"/>
    <p:sldId id="290" r:id="rId10"/>
    <p:sldId id="291" r:id="rId11"/>
    <p:sldId id="271" r:id="rId12"/>
    <p:sldId id="292" r:id="rId13"/>
    <p:sldId id="293" r:id="rId14"/>
    <p:sldId id="279" r:id="rId15"/>
    <p:sldId id="280" r:id="rId16"/>
    <p:sldId id="272" r:id="rId17"/>
    <p:sldId id="273" r:id="rId18"/>
    <p:sldId id="266" r:id="rId19"/>
    <p:sldId id="267" r:id="rId20"/>
    <p:sldId id="281" r:id="rId21"/>
    <p:sldId id="265" r:id="rId22"/>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7F8"/>
    <a:srgbClr val="DA1F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62"/>
    <p:restoredTop sz="94654"/>
  </p:normalViewPr>
  <p:slideViewPr>
    <p:cSldViewPr snapToGrid="0" snapToObjects="1">
      <p:cViewPr varScale="1">
        <p:scale>
          <a:sx n="68" d="100"/>
          <a:sy n="68" d="100"/>
        </p:scale>
        <p:origin x="1068" y="7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C322A7-7F8A-4077-A0A7-6E6DF244F24B}"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CO"/>
        </a:p>
      </dgm:t>
    </dgm:pt>
    <dgm:pt modelId="{37DD2B52-4861-4059-ADFE-86CDDF4C201E}">
      <dgm:prSet phldrT="[Texto]" custT="1"/>
      <dgm:spPr>
        <a:solidFill>
          <a:schemeClr val="accent1">
            <a:lumMod val="40000"/>
            <a:lumOff val="60000"/>
          </a:schemeClr>
        </a:solidFill>
      </dgm:spPr>
      <dgm:t>
        <a:bodyPr/>
        <a:lstStyle/>
        <a:p>
          <a:pPr algn="just"/>
          <a:r>
            <a:rPr lang="en-US" sz="1800" noProof="0" dirty="0">
              <a:solidFill>
                <a:schemeClr val="tx1"/>
              </a:solidFill>
            </a:rPr>
            <a:t>20% increase in self-care practices for the prevention and management of non-communicable diseases, oral health</a:t>
          </a:r>
        </a:p>
      </dgm:t>
    </dgm:pt>
    <dgm:pt modelId="{12787159-271D-465D-9C41-A6FC7AC93C8F}" type="parTrans" cxnId="{731F13F6-C478-4FF6-BE95-9AF487D7755C}">
      <dgm:prSet custT="1"/>
      <dgm:spPr>
        <a:ln>
          <a:noFill/>
        </a:ln>
      </dgm:spPr>
      <dgm:t>
        <a:bodyPr/>
        <a:lstStyle/>
        <a:p>
          <a:endParaRPr lang="es-CO" sz="1800">
            <a:solidFill>
              <a:schemeClr val="tx1"/>
            </a:solidFill>
          </a:endParaRPr>
        </a:p>
      </dgm:t>
    </dgm:pt>
    <dgm:pt modelId="{93C3E515-E608-4BFD-9A86-5FE1081BDBBE}" type="sibTrans" cxnId="{731F13F6-C478-4FF6-BE95-9AF487D7755C}">
      <dgm:prSet/>
      <dgm:spPr/>
      <dgm:t>
        <a:bodyPr/>
        <a:lstStyle/>
        <a:p>
          <a:endParaRPr lang="es-CO" sz="1800">
            <a:solidFill>
              <a:schemeClr val="tx1"/>
            </a:solidFill>
          </a:endParaRPr>
        </a:p>
      </dgm:t>
    </dgm:pt>
    <dgm:pt modelId="{56E4CB45-CC9D-4A13-9647-630BA7B04018}">
      <dgm:prSet phldrT="[Texto]" custT="1"/>
      <dgm:spPr>
        <a:solidFill>
          <a:schemeClr val="accent1">
            <a:lumMod val="40000"/>
            <a:lumOff val="60000"/>
          </a:schemeClr>
        </a:solidFill>
      </dgm:spPr>
      <dgm:t>
        <a:bodyPr/>
        <a:lstStyle/>
        <a:p>
          <a:pPr algn="l"/>
          <a:r>
            <a:rPr lang="en-US" sz="1800" noProof="0" dirty="0">
              <a:solidFill>
                <a:schemeClr val="tx1"/>
              </a:solidFill>
            </a:rPr>
            <a:t>Annual increase in the number of allied organizations that promote healthy life-styles.</a:t>
          </a:r>
        </a:p>
      </dgm:t>
    </dgm:pt>
    <dgm:pt modelId="{7CF9B3B6-AE60-4B16-9DC4-81120C9AFCC0}" type="parTrans" cxnId="{B127726E-3B02-4B11-A0C0-533AE72F3E0E}">
      <dgm:prSet custT="1"/>
      <dgm:spPr>
        <a:ln>
          <a:noFill/>
        </a:ln>
      </dgm:spPr>
      <dgm:t>
        <a:bodyPr/>
        <a:lstStyle/>
        <a:p>
          <a:endParaRPr lang="es-CO" sz="1800">
            <a:solidFill>
              <a:schemeClr val="tx1"/>
            </a:solidFill>
          </a:endParaRPr>
        </a:p>
      </dgm:t>
    </dgm:pt>
    <dgm:pt modelId="{871FDCD9-C8D0-4A2D-B115-E99BDCB0F79B}" type="sibTrans" cxnId="{B127726E-3B02-4B11-A0C0-533AE72F3E0E}">
      <dgm:prSet/>
      <dgm:spPr/>
      <dgm:t>
        <a:bodyPr/>
        <a:lstStyle/>
        <a:p>
          <a:endParaRPr lang="es-CO" sz="1800">
            <a:solidFill>
              <a:schemeClr val="tx1"/>
            </a:solidFill>
          </a:endParaRPr>
        </a:p>
      </dgm:t>
    </dgm:pt>
    <dgm:pt modelId="{35446576-8467-4A93-995F-5933A27B6811}">
      <dgm:prSet phldrT="[Texto]" custT="1"/>
      <dgm:spPr>
        <a:solidFill>
          <a:schemeClr val="accent1">
            <a:lumMod val="40000"/>
            <a:lumOff val="60000"/>
          </a:schemeClr>
        </a:solidFill>
      </dgm:spPr>
      <dgm:t>
        <a:bodyPr/>
        <a:lstStyle/>
        <a:p>
          <a:pPr algn="l"/>
          <a:r>
            <a:rPr lang="en-US" sz="1800" noProof="0" dirty="0">
              <a:solidFill>
                <a:schemeClr val="tx1"/>
              </a:solidFill>
            </a:rPr>
            <a:t>20% increase in the country’s population without caries, with an emphasis in early childhood, infancy and adolescence. Dental Caries Index (COP=0)</a:t>
          </a:r>
        </a:p>
      </dgm:t>
    </dgm:pt>
    <dgm:pt modelId="{53328E6A-6AEA-493F-9B63-550014856224}" type="parTrans" cxnId="{3E7C8DBE-EFAD-40B3-A0FA-BEE14D20B051}">
      <dgm:prSet custT="1"/>
      <dgm:spPr>
        <a:ln>
          <a:noFill/>
        </a:ln>
      </dgm:spPr>
      <dgm:t>
        <a:bodyPr/>
        <a:lstStyle/>
        <a:p>
          <a:endParaRPr lang="es-CO" sz="1800">
            <a:solidFill>
              <a:schemeClr val="tx1"/>
            </a:solidFill>
          </a:endParaRPr>
        </a:p>
      </dgm:t>
    </dgm:pt>
    <dgm:pt modelId="{916625EA-1E90-4281-A21F-CAE7B0391B45}" type="sibTrans" cxnId="{3E7C8DBE-EFAD-40B3-A0FA-BEE14D20B051}">
      <dgm:prSet/>
      <dgm:spPr/>
      <dgm:t>
        <a:bodyPr/>
        <a:lstStyle/>
        <a:p>
          <a:endParaRPr lang="es-CO" sz="1800">
            <a:solidFill>
              <a:schemeClr val="tx1"/>
            </a:solidFill>
          </a:endParaRPr>
        </a:p>
      </dgm:t>
    </dgm:pt>
    <dgm:pt modelId="{DCAAFECF-D5A8-49EF-B18B-281962BD12A7}">
      <dgm:prSet phldrT="[Texto]" custT="1"/>
      <dgm:spPr>
        <a:noFill/>
        <a:ln>
          <a:noFill/>
        </a:ln>
      </dgm:spPr>
      <dgm:t>
        <a:bodyPr/>
        <a:lstStyle/>
        <a:p>
          <a:r>
            <a:rPr lang="es-ES" sz="1800" dirty="0">
              <a:solidFill>
                <a:schemeClr val="bg1"/>
              </a:solidFill>
            </a:rPr>
            <a:t>,</a:t>
          </a:r>
          <a:endParaRPr lang="es-CO" sz="1800" dirty="0">
            <a:solidFill>
              <a:schemeClr val="bg1"/>
            </a:solidFill>
          </a:endParaRPr>
        </a:p>
      </dgm:t>
    </dgm:pt>
    <dgm:pt modelId="{83C601DF-02C3-431F-B8FF-3C04D03F9116}" type="sibTrans" cxnId="{58EF1494-17F3-4083-8394-41D32F8B1D19}">
      <dgm:prSet/>
      <dgm:spPr/>
      <dgm:t>
        <a:bodyPr/>
        <a:lstStyle/>
        <a:p>
          <a:endParaRPr lang="es-CO" sz="1800">
            <a:solidFill>
              <a:schemeClr val="tx1"/>
            </a:solidFill>
          </a:endParaRPr>
        </a:p>
      </dgm:t>
    </dgm:pt>
    <dgm:pt modelId="{509B657B-36FE-4517-B846-42FD9DA93D46}" type="parTrans" cxnId="{58EF1494-17F3-4083-8394-41D32F8B1D19}">
      <dgm:prSet/>
      <dgm:spPr/>
      <dgm:t>
        <a:bodyPr/>
        <a:lstStyle/>
        <a:p>
          <a:endParaRPr lang="es-CO" sz="1800">
            <a:solidFill>
              <a:schemeClr val="tx1"/>
            </a:solidFill>
          </a:endParaRPr>
        </a:p>
      </dgm:t>
    </dgm:pt>
    <dgm:pt modelId="{90213B8F-EB3D-42FE-88FF-6F7C5319218A}">
      <dgm:prSet custT="1"/>
      <dgm:spPr>
        <a:solidFill>
          <a:schemeClr val="accent1">
            <a:lumMod val="40000"/>
            <a:lumOff val="60000"/>
          </a:schemeClr>
        </a:solidFill>
      </dgm:spPr>
      <dgm:t>
        <a:bodyPr/>
        <a:lstStyle/>
        <a:p>
          <a:pPr algn="l"/>
          <a:r>
            <a:rPr lang="en-US" sz="1800" noProof="0" dirty="0">
              <a:solidFill>
                <a:schemeClr val="tx1"/>
              </a:solidFill>
            </a:rPr>
            <a:t>20% increase in the population over 18 years without tooth loss </a:t>
          </a:r>
          <a:r>
            <a:rPr lang="es-MX" sz="1800" noProof="0" dirty="0">
              <a:solidFill>
                <a:schemeClr val="tx1"/>
              </a:solidFill>
            </a:rPr>
            <a:t>due to preventable oral disease</a:t>
          </a:r>
          <a:endParaRPr lang="en-US" sz="1800" noProof="0" dirty="0">
            <a:solidFill>
              <a:schemeClr val="tx1"/>
            </a:solidFill>
          </a:endParaRPr>
        </a:p>
      </dgm:t>
    </dgm:pt>
    <dgm:pt modelId="{C8084DD4-CEE5-42B2-9F3A-4EBCB2D73956}" type="parTrans" cxnId="{EBCF4B9A-3429-4DBD-B927-3F1F11410C48}">
      <dgm:prSet custT="1"/>
      <dgm:spPr>
        <a:ln>
          <a:noFill/>
        </a:ln>
      </dgm:spPr>
      <dgm:t>
        <a:bodyPr/>
        <a:lstStyle/>
        <a:p>
          <a:endParaRPr lang="es-CO" sz="1800">
            <a:solidFill>
              <a:schemeClr val="tx1"/>
            </a:solidFill>
          </a:endParaRPr>
        </a:p>
      </dgm:t>
    </dgm:pt>
    <dgm:pt modelId="{E9F8257E-A6A3-43D0-BA18-6954CFC66B92}" type="sibTrans" cxnId="{EBCF4B9A-3429-4DBD-B927-3F1F11410C48}">
      <dgm:prSet/>
      <dgm:spPr/>
      <dgm:t>
        <a:bodyPr/>
        <a:lstStyle/>
        <a:p>
          <a:endParaRPr lang="es-CO" sz="1800">
            <a:solidFill>
              <a:schemeClr val="tx1"/>
            </a:solidFill>
          </a:endParaRPr>
        </a:p>
      </dgm:t>
    </dgm:pt>
    <dgm:pt modelId="{1026FF67-72A5-4E13-B650-073BD17B3D13}" type="pres">
      <dgm:prSet presAssocID="{CBC322A7-7F8A-4077-A0A7-6E6DF244F24B}" presName="Name0" presStyleCnt="0">
        <dgm:presLayoutVars>
          <dgm:chPref val="1"/>
          <dgm:dir/>
          <dgm:animOne val="branch"/>
          <dgm:animLvl val="lvl"/>
          <dgm:resizeHandles val="exact"/>
        </dgm:presLayoutVars>
      </dgm:prSet>
      <dgm:spPr/>
    </dgm:pt>
    <dgm:pt modelId="{7C93CEB2-DC45-4B6C-9F4D-868D19CF3E28}" type="pres">
      <dgm:prSet presAssocID="{DCAAFECF-D5A8-49EF-B18B-281962BD12A7}" presName="root1" presStyleCnt="0"/>
      <dgm:spPr/>
    </dgm:pt>
    <dgm:pt modelId="{6676AF99-BDE8-424F-8885-DFA99E7B03F7}" type="pres">
      <dgm:prSet presAssocID="{DCAAFECF-D5A8-49EF-B18B-281962BD12A7}" presName="LevelOneTextNode" presStyleLbl="node0" presStyleIdx="0" presStyleCnt="1" custLinFactNeighborX="-58327" custLinFactNeighborY="29309">
        <dgm:presLayoutVars>
          <dgm:chPref val="3"/>
        </dgm:presLayoutVars>
      </dgm:prSet>
      <dgm:spPr/>
    </dgm:pt>
    <dgm:pt modelId="{3E027902-6E7E-4FD6-A90A-4C497ADF76C9}" type="pres">
      <dgm:prSet presAssocID="{DCAAFECF-D5A8-49EF-B18B-281962BD12A7}" presName="level2hierChild" presStyleCnt="0"/>
      <dgm:spPr/>
    </dgm:pt>
    <dgm:pt modelId="{53B31594-C38F-46D3-9BB7-0541DE2D4F8B}" type="pres">
      <dgm:prSet presAssocID="{12787159-271D-465D-9C41-A6FC7AC93C8F}" presName="conn2-1" presStyleLbl="parChTrans1D2" presStyleIdx="0" presStyleCnt="4"/>
      <dgm:spPr/>
    </dgm:pt>
    <dgm:pt modelId="{FF8CA74B-E78C-44F4-B7B2-17ECD8DCC689}" type="pres">
      <dgm:prSet presAssocID="{12787159-271D-465D-9C41-A6FC7AC93C8F}" presName="connTx" presStyleLbl="parChTrans1D2" presStyleIdx="0" presStyleCnt="4"/>
      <dgm:spPr/>
    </dgm:pt>
    <dgm:pt modelId="{1783DA1C-30D7-4054-8833-B492AE84A1B7}" type="pres">
      <dgm:prSet presAssocID="{37DD2B52-4861-4059-ADFE-86CDDF4C201E}" presName="root2" presStyleCnt="0"/>
      <dgm:spPr/>
    </dgm:pt>
    <dgm:pt modelId="{3CAA24F8-468B-4FD9-99AF-B632D6A9B786}" type="pres">
      <dgm:prSet presAssocID="{37DD2B52-4861-4059-ADFE-86CDDF4C201E}" presName="LevelTwoTextNode" presStyleLbl="node2" presStyleIdx="0" presStyleCnt="4" custScaleX="243477">
        <dgm:presLayoutVars>
          <dgm:chPref val="3"/>
        </dgm:presLayoutVars>
      </dgm:prSet>
      <dgm:spPr/>
    </dgm:pt>
    <dgm:pt modelId="{0E929989-8F08-4777-A13C-A54D2CC9C52C}" type="pres">
      <dgm:prSet presAssocID="{37DD2B52-4861-4059-ADFE-86CDDF4C201E}" presName="level3hierChild" presStyleCnt="0"/>
      <dgm:spPr/>
    </dgm:pt>
    <dgm:pt modelId="{60D35D92-AE6A-4C58-9533-DFCEE0F4A02F}" type="pres">
      <dgm:prSet presAssocID="{7CF9B3B6-AE60-4B16-9DC4-81120C9AFCC0}" presName="conn2-1" presStyleLbl="parChTrans1D2" presStyleIdx="1" presStyleCnt="4"/>
      <dgm:spPr/>
    </dgm:pt>
    <dgm:pt modelId="{7850FB04-F316-4639-A629-417AE23269D5}" type="pres">
      <dgm:prSet presAssocID="{7CF9B3B6-AE60-4B16-9DC4-81120C9AFCC0}" presName="connTx" presStyleLbl="parChTrans1D2" presStyleIdx="1" presStyleCnt="4"/>
      <dgm:spPr/>
    </dgm:pt>
    <dgm:pt modelId="{A24B6F27-B006-4A8B-8B06-9BE73D6A230F}" type="pres">
      <dgm:prSet presAssocID="{56E4CB45-CC9D-4A13-9647-630BA7B04018}" presName="root2" presStyleCnt="0"/>
      <dgm:spPr/>
    </dgm:pt>
    <dgm:pt modelId="{555B522A-983E-46C5-B757-76BE472FB5B0}" type="pres">
      <dgm:prSet presAssocID="{56E4CB45-CC9D-4A13-9647-630BA7B04018}" presName="LevelTwoTextNode" presStyleLbl="node2" presStyleIdx="1" presStyleCnt="4" custScaleX="245257">
        <dgm:presLayoutVars>
          <dgm:chPref val="3"/>
        </dgm:presLayoutVars>
      </dgm:prSet>
      <dgm:spPr/>
    </dgm:pt>
    <dgm:pt modelId="{791E7A1A-ACBF-4166-9BC4-DA54B7DFA218}" type="pres">
      <dgm:prSet presAssocID="{56E4CB45-CC9D-4A13-9647-630BA7B04018}" presName="level3hierChild" presStyleCnt="0"/>
      <dgm:spPr/>
    </dgm:pt>
    <dgm:pt modelId="{D455CB50-DC52-4224-B867-03E777018175}" type="pres">
      <dgm:prSet presAssocID="{53328E6A-6AEA-493F-9B63-550014856224}" presName="conn2-1" presStyleLbl="parChTrans1D2" presStyleIdx="2" presStyleCnt="4"/>
      <dgm:spPr/>
    </dgm:pt>
    <dgm:pt modelId="{61F60AEF-92E4-4619-A1DF-C644F2623B29}" type="pres">
      <dgm:prSet presAssocID="{53328E6A-6AEA-493F-9B63-550014856224}" presName="connTx" presStyleLbl="parChTrans1D2" presStyleIdx="2" presStyleCnt="4"/>
      <dgm:spPr/>
    </dgm:pt>
    <dgm:pt modelId="{4DAAFA20-677B-48A3-A000-D5BEA1497AEA}" type="pres">
      <dgm:prSet presAssocID="{35446576-8467-4A93-995F-5933A27B6811}" presName="root2" presStyleCnt="0"/>
      <dgm:spPr/>
    </dgm:pt>
    <dgm:pt modelId="{0E7C6F96-D513-4491-B5BA-33BE139914C7}" type="pres">
      <dgm:prSet presAssocID="{35446576-8467-4A93-995F-5933A27B6811}" presName="LevelTwoTextNode" presStyleLbl="node2" presStyleIdx="2" presStyleCnt="4" custScaleX="244661">
        <dgm:presLayoutVars>
          <dgm:chPref val="3"/>
        </dgm:presLayoutVars>
      </dgm:prSet>
      <dgm:spPr/>
    </dgm:pt>
    <dgm:pt modelId="{432F8858-FCEF-4645-9D12-F5CC2FD23973}" type="pres">
      <dgm:prSet presAssocID="{35446576-8467-4A93-995F-5933A27B6811}" presName="level3hierChild" presStyleCnt="0"/>
      <dgm:spPr/>
    </dgm:pt>
    <dgm:pt modelId="{75E87EB1-102B-461D-A1B1-00CD3EB77EE4}" type="pres">
      <dgm:prSet presAssocID="{C8084DD4-CEE5-42B2-9F3A-4EBCB2D73956}" presName="conn2-1" presStyleLbl="parChTrans1D2" presStyleIdx="3" presStyleCnt="4"/>
      <dgm:spPr/>
    </dgm:pt>
    <dgm:pt modelId="{B39B3CDB-975D-4BE0-8A6F-1FE24DA22955}" type="pres">
      <dgm:prSet presAssocID="{C8084DD4-CEE5-42B2-9F3A-4EBCB2D73956}" presName="connTx" presStyleLbl="parChTrans1D2" presStyleIdx="3" presStyleCnt="4"/>
      <dgm:spPr/>
    </dgm:pt>
    <dgm:pt modelId="{8F77ADC8-39EA-4EE3-B5F3-E6182070FAB9}" type="pres">
      <dgm:prSet presAssocID="{90213B8F-EB3D-42FE-88FF-6F7C5319218A}" presName="root2" presStyleCnt="0"/>
      <dgm:spPr/>
    </dgm:pt>
    <dgm:pt modelId="{FCE23988-E1C9-40C0-A397-932E1851CD0D}" type="pres">
      <dgm:prSet presAssocID="{90213B8F-EB3D-42FE-88FF-6F7C5319218A}" presName="LevelTwoTextNode" presStyleLbl="node2" presStyleIdx="3" presStyleCnt="4" custScaleX="246798">
        <dgm:presLayoutVars>
          <dgm:chPref val="3"/>
        </dgm:presLayoutVars>
      </dgm:prSet>
      <dgm:spPr/>
    </dgm:pt>
    <dgm:pt modelId="{A36411E8-AEDB-4C6E-8F91-0F95DF381B76}" type="pres">
      <dgm:prSet presAssocID="{90213B8F-EB3D-42FE-88FF-6F7C5319218A}" presName="level3hierChild" presStyleCnt="0"/>
      <dgm:spPr/>
    </dgm:pt>
  </dgm:ptLst>
  <dgm:cxnLst>
    <dgm:cxn modelId="{E8F07F03-F690-48EF-B39F-D2F7906FD57F}" type="presOf" srcId="{53328E6A-6AEA-493F-9B63-550014856224}" destId="{61F60AEF-92E4-4619-A1DF-C644F2623B29}" srcOrd="1" destOrd="0" presId="urn:microsoft.com/office/officeart/2008/layout/HorizontalMultiLevelHierarchy"/>
    <dgm:cxn modelId="{F2F8F614-5C2D-47C5-A0F9-9674BD219AFD}" type="presOf" srcId="{35446576-8467-4A93-995F-5933A27B6811}" destId="{0E7C6F96-D513-4491-B5BA-33BE139914C7}" srcOrd="0" destOrd="0" presId="urn:microsoft.com/office/officeart/2008/layout/HorizontalMultiLevelHierarchy"/>
    <dgm:cxn modelId="{BFEE0223-6563-40E7-9D4C-1B9CF598B32C}" type="presOf" srcId="{7CF9B3B6-AE60-4B16-9DC4-81120C9AFCC0}" destId="{7850FB04-F316-4639-A629-417AE23269D5}" srcOrd="1" destOrd="0" presId="urn:microsoft.com/office/officeart/2008/layout/HorizontalMultiLevelHierarchy"/>
    <dgm:cxn modelId="{568B7F35-D374-42C5-94A4-D5EE4B75E8FF}" type="presOf" srcId="{53328E6A-6AEA-493F-9B63-550014856224}" destId="{D455CB50-DC52-4224-B867-03E777018175}" srcOrd="0" destOrd="0" presId="urn:microsoft.com/office/officeart/2008/layout/HorizontalMultiLevelHierarchy"/>
    <dgm:cxn modelId="{85D57267-7029-4AA9-A6B2-1E5EB75E2841}" type="presOf" srcId="{56E4CB45-CC9D-4A13-9647-630BA7B04018}" destId="{555B522A-983E-46C5-B757-76BE472FB5B0}" srcOrd="0" destOrd="0" presId="urn:microsoft.com/office/officeart/2008/layout/HorizontalMultiLevelHierarchy"/>
    <dgm:cxn modelId="{661EF967-65D5-4054-AF80-B0FB3B08D235}" type="presOf" srcId="{12787159-271D-465D-9C41-A6FC7AC93C8F}" destId="{53B31594-C38F-46D3-9BB7-0541DE2D4F8B}" srcOrd="0" destOrd="0" presId="urn:microsoft.com/office/officeart/2008/layout/HorizontalMultiLevelHierarchy"/>
    <dgm:cxn modelId="{B127726E-3B02-4B11-A0C0-533AE72F3E0E}" srcId="{DCAAFECF-D5A8-49EF-B18B-281962BD12A7}" destId="{56E4CB45-CC9D-4A13-9647-630BA7B04018}" srcOrd="1" destOrd="0" parTransId="{7CF9B3B6-AE60-4B16-9DC4-81120C9AFCC0}" sibTransId="{871FDCD9-C8D0-4A2D-B115-E99BDCB0F79B}"/>
    <dgm:cxn modelId="{8FABA482-B867-4254-A79F-64757B4C5ABE}" type="presOf" srcId="{C8084DD4-CEE5-42B2-9F3A-4EBCB2D73956}" destId="{75E87EB1-102B-461D-A1B1-00CD3EB77EE4}" srcOrd="0" destOrd="0" presId="urn:microsoft.com/office/officeart/2008/layout/HorizontalMultiLevelHierarchy"/>
    <dgm:cxn modelId="{D2592485-B786-4E63-A3EB-6769DAC73808}" type="presOf" srcId="{37DD2B52-4861-4059-ADFE-86CDDF4C201E}" destId="{3CAA24F8-468B-4FD9-99AF-B632D6A9B786}" srcOrd="0" destOrd="0" presId="urn:microsoft.com/office/officeart/2008/layout/HorizontalMultiLevelHierarchy"/>
    <dgm:cxn modelId="{69AC5F93-DD28-4B4C-ADD6-3A93B9E4DC8D}" type="presOf" srcId="{12787159-271D-465D-9C41-A6FC7AC93C8F}" destId="{FF8CA74B-E78C-44F4-B7B2-17ECD8DCC689}" srcOrd="1" destOrd="0" presId="urn:microsoft.com/office/officeart/2008/layout/HorizontalMultiLevelHierarchy"/>
    <dgm:cxn modelId="{58EF1494-17F3-4083-8394-41D32F8B1D19}" srcId="{CBC322A7-7F8A-4077-A0A7-6E6DF244F24B}" destId="{DCAAFECF-D5A8-49EF-B18B-281962BD12A7}" srcOrd="0" destOrd="0" parTransId="{509B657B-36FE-4517-B846-42FD9DA93D46}" sibTransId="{83C601DF-02C3-431F-B8FF-3C04D03F9116}"/>
    <dgm:cxn modelId="{EBCF4B9A-3429-4DBD-B927-3F1F11410C48}" srcId="{DCAAFECF-D5A8-49EF-B18B-281962BD12A7}" destId="{90213B8F-EB3D-42FE-88FF-6F7C5319218A}" srcOrd="3" destOrd="0" parTransId="{C8084DD4-CEE5-42B2-9F3A-4EBCB2D73956}" sibTransId="{E9F8257E-A6A3-43D0-BA18-6954CFC66B92}"/>
    <dgm:cxn modelId="{6A8758A4-2343-48DC-8019-97866461ECF9}" type="presOf" srcId="{CBC322A7-7F8A-4077-A0A7-6E6DF244F24B}" destId="{1026FF67-72A5-4E13-B650-073BD17B3D13}" srcOrd="0" destOrd="0" presId="urn:microsoft.com/office/officeart/2008/layout/HorizontalMultiLevelHierarchy"/>
    <dgm:cxn modelId="{A12A9AAF-1CCB-4D66-AA37-3134604B047D}" type="presOf" srcId="{DCAAFECF-D5A8-49EF-B18B-281962BD12A7}" destId="{6676AF99-BDE8-424F-8885-DFA99E7B03F7}" srcOrd="0" destOrd="0" presId="urn:microsoft.com/office/officeart/2008/layout/HorizontalMultiLevelHierarchy"/>
    <dgm:cxn modelId="{59506DB7-FC70-429E-AADD-98999818BB46}" type="presOf" srcId="{90213B8F-EB3D-42FE-88FF-6F7C5319218A}" destId="{FCE23988-E1C9-40C0-A397-932E1851CD0D}" srcOrd="0" destOrd="0" presId="urn:microsoft.com/office/officeart/2008/layout/HorizontalMultiLevelHierarchy"/>
    <dgm:cxn modelId="{3E7C8DBE-EFAD-40B3-A0FA-BEE14D20B051}" srcId="{DCAAFECF-D5A8-49EF-B18B-281962BD12A7}" destId="{35446576-8467-4A93-995F-5933A27B6811}" srcOrd="2" destOrd="0" parTransId="{53328E6A-6AEA-493F-9B63-550014856224}" sibTransId="{916625EA-1E90-4281-A21F-CAE7B0391B45}"/>
    <dgm:cxn modelId="{FDB432DB-FEA7-4CF7-BCDB-EF53E614DDB8}" type="presOf" srcId="{7CF9B3B6-AE60-4B16-9DC4-81120C9AFCC0}" destId="{60D35D92-AE6A-4C58-9533-DFCEE0F4A02F}" srcOrd="0" destOrd="0" presId="urn:microsoft.com/office/officeart/2008/layout/HorizontalMultiLevelHierarchy"/>
    <dgm:cxn modelId="{D42606E4-2A2D-43ED-934A-7426D17728EE}" type="presOf" srcId="{C8084DD4-CEE5-42B2-9F3A-4EBCB2D73956}" destId="{B39B3CDB-975D-4BE0-8A6F-1FE24DA22955}" srcOrd="1" destOrd="0" presId="urn:microsoft.com/office/officeart/2008/layout/HorizontalMultiLevelHierarchy"/>
    <dgm:cxn modelId="{731F13F6-C478-4FF6-BE95-9AF487D7755C}" srcId="{DCAAFECF-D5A8-49EF-B18B-281962BD12A7}" destId="{37DD2B52-4861-4059-ADFE-86CDDF4C201E}" srcOrd="0" destOrd="0" parTransId="{12787159-271D-465D-9C41-A6FC7AC93C8F}" sibTransId="{93C3E515-E608-4BFD-9A86-5FE1081BDBBE}"/>
    <dgm:cxn modelId="{A5ED4FEF-F5DD-48EC-AA15-EC468CB0DF85}" type="presParOf" srcId="{1026FF67-72A5-4E13-B650-073BD17B3D13}" destId="{7C93CEB2-DC45-4B6C-9F4D-868D19CF3E28}" srcOrd="0" destOrd="0" presId="urn:microsoft.com/office/officeart/2008/layout/HorizontalMultiLevelHierarchy"/>
    <dgm:cxn modelId="{4F3CC2F0-6E77-4CE3-9694-012CE3E0A738}" type="presParOf" srcId="{7C93CEB2-DC45-4B6C-9F4D-868D19CF3E28}" destId="{6676AF99-BDE8-424F-8885-DFA99E7B03F7}" srcOrd="0" destOrd="0" presId="urn:microsoft.com/office/officeart/2008/layout/HorizontalMultiLevelHierarchy"/>
    <dgm:cxn modelId="{3ECC74A6-DE40-48C3-9F71-433146F00E21}" type="presParOf" srcId="{7C93CEB2-DC45-4B6C-9F4D-868D19CF3E28}" destId="{3E027902-6E7E-4FD6-A90A-4C497ADF76C9}" srcOrd="1" destOrd="0" presId="urn:microsoft.com/office/officeart/2008/layout/HorizontalMultiLevelHierarchy"/>
    <dgm:cxn modelId="{439D9428-DFAF-4491-942C-D91815462F3B}" type="presParOf" srcId="{3E027902-6E7E-4FD6-A90A-4C497ADF76C9}" destId="{53B31594-C38F-46D3-9BB7-0541DE2D4F8B}" srcOrd="0" destOrd="0" presId="urn:microsoft.com/office/officeart/2008/layout/HorizontalMultiLevelHierarchy"/>
    <dgm:cxn modelId="{DBD15925-9BB5-42AA-B826-02898B64D8BF}" type="presParOf" srcId="{53B31594-C38F-46D3-9BB7-0541DE2D4F8B}" destId="{FF8CA74B-E78C-44F4-B7B2-17ECD8DCC689}" srcOrd="0" destOrd="0" presId="urn:microsoft.com/office/officeart/2008/layout/HorizontalMultiLevelHierarchy"/>
    <dgm:cxn modelId="{16F0F697-A557-483E-9D58-562BDED2CE42}" type="presParOf" srcId="{3E027902-6E7E-4FD6-A90A-4C497ADF76C9}" destId="{1783DA1C-30D7-4054-8833-B492AE84A1B7}" srcOrd="1" destOrd="0" presId="urn:microsoft.com/office/officeart/2008/layout/HorizontalMultiLevelHierarchy"/>
    <dgm:cxn modelId="{7199C884-E5D3-4750-9022-5F1674ADE5F9}" type="presParOf" srcId="{1783DA1C-30D7-4054-8833-B492AE84A1B7}" destId="{3CAA24F8-468B-4FD9-99AF-B632D6A9B786}" srcOrd="0" destOrd="0" presId="urn:microsoft.com/office/officeart/2008/layout/HorizontalMultiLevelHierarchy"/>
    <dgm:cxn modelId="{4685E75A-6EA1-44EB-966C-DEA25E88536C}" type="presParOf" srcId="{1783DA1C-30D7-4054-8833-B492AE84A1B7}" destId="{0E929989-8F08-4777-A13C-A54D2CC9C52C}" srcOrd="1" destOrd="0" presId="urn:microsoft.com/office/officeart/2008/layout/HorizontalMultiLevelHierarchy"/>
    <dgm:cxn modelId="{C14B691C-752A-4D54-AE2A-D54714DB4D59}" type="presParOf" srcId="{3E027902-6E7E-4FD6-A90A-4C497ADF76C9}" destId="{60D35D92-AE6A-4C58-9533-DFCEE0F4A02F}" srcOrd="2" destOrd="0" presId="urn:microsoft.com/office/officeart/2008/layout/HorizontalMultiLevelHierarchy"/>
    <dgm:cxn modelId="{0142C61E-7290-46CD-9A23-D69270E9EE61}" type="presParOf" srcId="{60D35D92-AE6A-4C58-9533-DFCEE0F4A02F}" destId="{7850FB04-F316-4639-A629-417AE23269D5}" srcOrd="0" destOrd="0" presId="urn:microsoft.com/office/officeart/2008/layout/HorizontalMultiLevelHierarchy"/>
    <dgm:cxn modelId="{AC78D2C6-1C80-495F-A193-9DD48F3C0BED}" type="presParOf" srcId="{3E027902-6E7E-4FD6-A90A-4C497ADF76C9}" destId="{A24B6F27-B006-4A8B-8B06-9BE73D6A230F}" srcOrd="3" destOrd="0" presId="urn:microsoft.com/office/officeart/2008/layout/HorizontalMultiLevelHierarchy"/>
    <dgm:cxn modelId="{0AF17550-596E-4AAB-B836-7858F83C86B3}" type="presParOf" srcId="{A24B6F27-B006-4A8B-8B06-9BE73D6A230F}" destId="{555B522A-983E-46C5-B757-76BE472FB5B0}" srcOrd="0" destOrd="0" presId="urn:microsoft.com/office/officeart/2008/layout/HorizontalMultiLevelHierarchy"/>
    <dgm:cxn modelId="{94659C55-9BF9-45A9-93A4-84150874D1F2}" type="presParOf" srcId="{A24B6F27-B006-4A8B-8B06-9BE73D6A230F}" destId="{791E7A1A-ACBF-4166-9BC4-DA54B7DFA218}" srcOrd="1" destOrd="0" presId="urn:microsoft.com/office/officeart/2008/layout/HorizontalMultiLevelHierarchy"/>
    <dgm:cxn modelId="{B19CC9DB-5503-4367-B670-0EA2489CC59D}" type="presParOf" srcId="{3E027902-6E7E-4FD6-A90A-4C497ADF76C9}" destId="{D455CB50-DC52-4224-B867-03E777018175}" srcOrd="4" destOrd="0" presId="urn:microsoft.com/office/officeart/2008/layout/HorizontalMultiLevelHierarchy"/>
    <dgm:cxn modelId="{AC8C7C2E-9B36-477A-AF3B-191DC83D9CFE}" type="presParOf" srcId="{D455CB50-DC52-4224-B867-03E777018175}" destId="{61F60AEF-92E4-4619-A1DF-C644F2623B29}" srcOrd="0" destOrd="0" presId="urn:microsoft.com/office/officeart/2008/layout/HorizontalMultiLevelHierarchy"/>
    <dgm:cxn modelId="{C81DE22C-B157-4940-8A5F-1E011C19D243}" type="presParOf" srcId="{3E027902-6E7E-4FD6-A90A-4C497ADF76C9}" destId="{4DAAFA20-677B-48A3-A000-D5BEA1497AEA}" srcOrd="5" destOrd="0" presId="urn:microsoft.com/office/officeart/2008/layout/HorizontalMultiLevelHierarchy"/>
    <dgm:cxn modelId="{1048BF08-5602-4E3F-A6E9-4903AD0961F3}" type="presParOf" srcId="{4DAAFA20-677B-48A3-A000-D5BEA1497AEA}" destId="{0E7C6F96-D513-4491-B5BA-33BE139914C7}" srcOrd="0" destOrd="0" presId="urn:microsoft.com/office/officeart/2008/layout/HorizontalMultiLevelHierarchy"/>
    <dgm:cxn modelId="{F4EA08C6-41AA-45DA-AC4B-80E5D58C5090}" type="presParOf" srcId="{4DAAFA20-677B-48A3-A000-D5BEA1497AEA}" destId="{432F8858-FCEF-4645-9D12-F5CC2FD23973}" srcOrd="1" destOrd="0" presId="urn:microsoft.com/office/officeart/2008/layout/HorizontalMultiLevelHierarchy"/>
    <dgm:cxn modelId="{48A3EB03-FAA1-4AA7-9C32-4B50C6E1007E}" type="presParOf" srcId="{3E027902-6E7E-4FD6-A90A-4C497ADF76C9}" destId="{75E87EB1-102B-461D-A1B1-00CD3EB77EE4}" srcOrd="6" destOrd="0" presId="urn:microsoft.com/office/officeart/2008/layout/HorizontalMultiLevelHierarchy"/>
    <dgm:cxn modelId="{CAAB54B1-34C1-4F70-88D9-010300473E5B}" type="presParOf" srcId="{75E87EB1-102B-461D-A1B1-00CD3EB77EE4}" destId="{B39B3CDB-975D-4BE0-8A6F-1FE24DA22955}" srcOrd="0" destOrd="0" presId="urn:microsoft.com/office/officeart/2008/layout/HorizontalMultiLevelHierarchy"/>
    <dgm:cxn modelId="{0F8CADAF-5A1E-4B55-9E76-DD0190436C46}" type="presParOf" srcId="{3E027902-6E7E-4FD6-A90A-4C497ADF76C9}" destId="{8F77ADC8-39EA-4EE3-B5F3-E6182070FAB9}" srcOrd="7" destOrd="0" presId="urn:microsoft.com/office/officeart/2008/layout/HorizontalMultiLevelHierarchy"/>
    <dgm:cxn modelId="{89C14FCB-16C4-4D6E-9AA6-5D28AD0049E1}" type="presParOf" srcId="{8F77ADC8-39EA-4EE3-B5F3-E6182070FAB9}" destId="{FCE23988-E1C9-40C0-A397-932E1851CD0D}" srcOrd="0" destOrd="0" presId="urn:microsoft.com/office/officeart/2008/layout/HorizontalMultiLevelHierarchy"/>
    <dgm:cxn modelId="{FCDDD53E-AB96-4469-88A2-D14EC4D067E6}" type="presParOf" srcId="{8F77ADC8-39EA-4EE3-B5F3-E6182070FAB9}" destId="{A36411E8-AEDB-4C6E-8F91-0F95DF381B7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87EB1-102B-461D-A1B1-00CD3EB77EE4}">
      <dsp:nvSpPr>
        <dsp:cNvPr id="0" name=""/>
        <dsp:cNvSpPr/>
      </dsp:nvSpPr>
      <dsp:spPr>
        <a:xfrm>
          <a:off x="832676" y="3227413"/>
          <a:ext cx="550532" cy="1043188"/>
        </a:xfrm>
        <a:custGeom>
          <a:avLst/>
          <a:gdLst/>
          <a:ahLst/>
          <a:cxnLst/>
          <a:rect l="0" t="0" r="0" b="0"/>
          <a:pathLst>
            <a:path>
              <a:moveTo>
                <a:pt x="0" y="0"/>
              </a:moveTo>
              <a:lnTo>
                <a:pt x="275266" y="0"/>
              </a:lnTo>
              <a:lnTo>
                <a:pt x="275266" y="1043188"/>
              </a:lnTo>
              <a:lnTo>
                <a:pt x="550532" y="104318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CO" sz="1800" kern="1200">
            <a:solidFill>
              <a:schemeClr val="tx1"/>
            </a:solidFill>
          </a:endParaRPr>
        </a:p>
      </dsp:txBody>
      <dsp:txXfrm>
        <a:off x="1078453" y="3719518"/>
        <a:ext cx="58977" cy="58977"/>
      </dsp:txXfrm>
    </dsp:sp>
    <dsp:sp modelId="{D455CB50-DC52-4224-B867-03E777018175}">
      <dsp:nvSpPr>
        <dsp:cNvPr id="0" name=""/>
        <dsp:cNvSpPr/>
      </dsp:nvSpPr>
      <dsp:spPr>
        <a:xfrm>
          <a:off x="832676" y="3181693"/>
          <a:ext cx="550532" cy="91440"/>
        </a:xfrm>
        <a:custGeom>
          <a:avLst/>
          <a:gdLst/>
          <a:ahLst/>
          <a:cxnLst/>
          <a:rect l="0" t="0" r="0" b="0"/>
          <a:pathLst>
            <a:path>
              <a:moveTo>
                <a:pt x="0" y="45720"/>
              </a:moveTo>
              <a:lnTo>
                <a:pt x="275266" y="45720"/>
              </a:lnTo>
              <a:lnTo>
                <a:pt x="275266" y="48063"/>
              </a:lnTo>
              <a:lnTo>
                <a:pt x="550532" y="48063"/>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CO" sz="1800" kern="1200">
            <a:solidFill>
              <a:schemeClr val="tx1"/>
            </a:solidFill>
          </a:endParaRPr>
        </a:p>
      </dsp:txBody>
      <dsp:txXfrm>
        <a:off x="1094179" y="3213649"/>
        <a:ext cx="27526" cy="27526"/>
      </dsp:txXfrm>
    </dsp:sp>
    <dsp:sp modelId="{60D35D92-AE6A-4C58-9533-DFCEE0F4A02F}">
      <dsp:nvSpPr>
        <dsp:cNvPr id="0" name=""/>
        <dsp:cNvSpPr/>
      </dsp:nvSpPr>
      <dsp:spPr>
        <a:xfrm>
          <a:off x="832676" y="2188910"/>
          <a:ext cx="550532" cy="1038502"/>
        </a:xfrm>
        <a:custGeom>
          <a:avLst/>
          <a:gdLst/>
          <a:ahLst/>
          <a:cxnLst/>
          <a:rect l="0" t="0" r="0" b="0"/>
          <a:pathLst>
            <a:path>
              <a:moveTo>
                <a:pt x="0" y="1038502"/>
              </a:moveTo>
              <a:lnTo>
                <a:pt x="275266" y="1038502"/>
              </a:lnTo>
              <a:lnTo>
                <a:pt x="275266" y="0"/>
              </a:lnTo>
              <a:lnTo>
                <a:pt x="550532" y="0"/>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CO" sz="1800" kern="1200">
            <a:solidFill>
              <a:schemeClr val="tx1"/>
            </a:solidFill>
          </a:endParaRPr>
        </a:p>
      </dsp:txBody>
      <dsp:txXfrm>
        <a:off x="1078557" y="2678776"/>
        <a:ext cx="58770" cy="58770"/>
      </dsp:txXfrm>
    </dsp:sp>
    <dsp:sp modelId="{53B31594-C38F-46D3-9BB7-0541DE2D4F8B}">
      <dsp:nvSpPr>
        <dsp:cNvPr id="0" name=""/>
        <dsp:cNvSpPr/>
      </dsp:nvSpPr>
      <dsp:spPr>
        <a:xfrm>
          <a:off x="832676" y="1148065"/>
          <a:ext cx="550532" cy="2079347"/>
        </a:xfrm>
        <a:custGeom>
          <a:avLst/>
          <a:gdLst/>
          <a:ahLst/>
          <a:cxnLst/>
          <a:rect l="0" t="0" r="0" b="0"/>
          <a:pathLst>
            <a:path>
              <a:moveTo>
                <a:pt x="0" y="2079347"/>
              </a:moveTo>
              <a:lnTo>
                <a:pt x="275266" y="2079347"/>
              </a:lnTo>
              <a:lnTo>
                <a:pt x="275266" y="0"/>
              </a:lnTo>
              <a:lnTo>
                <a:pt x="550532" y="0"/>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CO" sz="1800" kern="1200">
            <a:solidFill>
              <a:schemeClr val="tx1"/>
            </a:solidFill>
          </a:endParaRPr>
        </a:p>
      </dsp:txBody>
      <dsp:txXfrm>
        <a:off x="1054167" y="2133964"/>
        <a:ext cx="107549" cy="107549"/>
      </dsp:txXfrm>
    </dsp:sp>
    <dsp:sp modelId="{6676AF99-BDE8-424F-8885-DFA99E7B03F7}">
      <dsp:nvSpPr>
        <dsp:cNvPr id="0" name=""/>
        <dsp:cNvSpPr/>
      </dsp:nvSpPr>
      <dsp:spPr>
        <a:xfrm rot="16200000">
          <a:off x="-1774915" y="2811074"/>
          <a:ext cx="4382507" cy="832676"/>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bg1"/>
              </a:solidFill>
            </a:rPr>
            <a:t>,</a:t>
          </a:r>
          <a:endParaRPr lang="es-CO" sz="1800" kern="1200" dirty="0">
            <a:solidFill>
              <a:schemeClr val="bg1"/>
            </a:solidFill>
          </a:endParaRPr>
        </a:p>
      </dsp:txBody>
      <dsp:txXfrm>
        <a:off x="-1774915" y="2811074"/>
        <a:ext cx="4382507" cy="832676"/>
      </dsp:txXfrm>
    </dsp:sp>
    <dsp:sp modelId="{3CAA24F8-468B-4FD9-99AF-B632D6A9B786}">
      <dsp:nvSpPr>
        <dsp:cNvPr id="0" name=""/>
        <dsp:cNvSpPr/>
      </dsp:nvSpPr>
      <dsp:spPr>
        <a:xfrm>
          <a:off x="1383208" y="731726"/>
          <a:ext cx="6649792" cy="832676"/>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just" defTabSz="800100">
            <a:lnSpc>
              <a:spcPct val="90000"/>
            </a:lnSpc>
            <a:spcBef>
              <a:spcPct val="0"/>
            </a:spcBef>
            <a:spcAft>
              <a:spcPct val="35000"/>
            </a:spcAft>
            <a:buNone/>
          </a:pPr>
          <a:r>
            <a:rPr lang="en-US" sz="1800" kern="1200" noProof="0" dirty="0">
              <a:solidFill>
                <a:schemeClr val="tx1"/>
              </a:solidFill>
            </a:rPr>
            <a:t>20% increase in self-care practices for the prevention and management of non-communicable diseases, oral health</a:t>
          </a:r>
        </a:p>
      </dsp:txBody>
      <dsp:txXfrm>
        <a:off x="1383208" y="731726"/>
        <a:ext cx="6649792" cy="832676"/>
      </dsp:txXfrm>
    </dsp:sp>
    <dsp:sp modelId="{555B522A-983E-46C5-B757-76BE472FB5B0}">
      <dsp:nvSpPr>
        <dsp:cNvPr id="0" name=""/>
        <dsp:cNvSpPr/>
      </dsp:nvSpPr>
      <dsp:spPr>
        <a:xfrm>
          <a:off x="1383208" y="1772572"/>
          <a:ext cx="6698407" cy="832676"/>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US" sz="1800" kern="1200" noProof="0" dirty="0">
              <a:solidFill>
                <a:schemeClr val="tx1"/>
              </a:solidFill>
            </a:rPr>
            <a:t>Annual increase in the number of allied organizations that promote healthy life-styles.</a:t>
          </a:r>
        </a:p>
      </dsp:txBody>
      <dsp:txXfrm>
        <a:off x="1383208" y="1772572"/>
        <a:ext cx="6698407" cy="832676"/>
      </dsp:txXfrm>
    </dsp:sp>
    <dsp:sp modelId="{0E7C6F96-D513-4491-B5BA-33BE139914C7}">
      <dsp:nvSpPr>
        <dsp:cNvPr id="0" name=""/>
        <dsp:cNvSpPr/>
      </dsp:nvSpPr>
      <dsp:spPr>
        <a:xfrm>
          <a:off x="1383208" y="2813418"/>
          <a:ext cx="6682129" cy="832676"/>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US" sz="1800" kern="1200" noProof="0" dirty="0">
              <a:solidFill>
                <a:schemeClr val="tx1"/>
              </a:solidFill>
            </a:rPr>
            <a:t>20% increase in the country’s population without caries, with an emphasis in early childhood, infancy and adolescence. Dental Caries Index (COP=0)</a:t>
          </a:r>
        </a:p>
      </dsp:txBody>
      <dsp:txXfrm>
        <a:off x="1383208" y="2813418"/>
        <a:ext cx="6682129" cy="832676"/>
      </dsp:txXfrm>
    </dsp:sp>
    <dsp:sp modelId="{FCE23988-E1C9-40C0-A397-932E1851CD0D}">
      <dsp:nvSpPr>
        <dsp:cNvPr id="0" name=""/>
        <dsp:cNvSpPr/>
      </dsp:nvSpPr>
      <dsp:spPr>
        <a:xfrm>
          <a:off x="1383208" y="3854263"/>
          <a:ext cx="6740495" cy="832676"/>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US" sz="1800" kern="1200" noProof="0" dirty="0">
              <a:solidFill>
                <a:schemeClr val="tx1"/>
              </a:solidFill>
            </a:rPr>
            <a:t>20% increase in the population over 18 years without tooth loss </a:t>
          </a:r>
          <a:r>
            <a:rPr lang="es-MX" sz="1800" kern="1200" noProof="0" dirty="0">
              <a:solidFill>
                <a:schemeClr val="tx1"/>
              </a:solidFill>
            </a:rPr>
            <a:t>due to preventable oral disease</a:t>
          </a:r>
          <a:endParaRPr lang="en-US" sz="1800" kern="1200" noProof="0" dirty="0">
            <a:solidFill>
              <a:schemeClr val="tx1"/>
            </a:solidFill>
          </a:endParaRPr>
        </a:p>
      </dsp:txBody>
      <dsp:txXfrm>
        <a:off x="1383208" y="3854263"/>
        <a:ext cx="6740495" cy="832676"/>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1956FD-840E-B541-9F07-646EC2262030}" type="datetimeFigureOut">
              <a:rPr lang="es-CO" smtClean="0"/>
              <a:t>15/09/2022</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A1208F-5432-A242-A112-FC2FB97E9185}" type="slidenum">
              <a:rPr lang="es-CO" smtClean="0"/>
              <a:t>‹Nº›</a:t>
            </a:fld>
            <a:endParaRPr lang="es-CO"/>
          </a:p>
        </p:txBody>
      </p:sp>
    </p:spTree>
    <p:extLst>
      <p:ext uri="{BB962C8B-B14F-4D97-AF65-F5344CB8AC3E}">
        <p14:creationId xmlns:p14="http://schemas.microsoft.com/office/powerpoint/2010/main" val="623615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AA1208F-5432-A242-A112-FC2FB97E9185}" type="slidenum">
              <a:rPr lang="es-CO" smtClean="0"/>
              <a:t>1</a:t>
            </a:fld>
            <a:endParaRPr lang="es-CO"/>
          </a:p>
        </p:txBody>
      </p:sp>
    </p:spTree>
    <p:extLst>
      <p:ext uri="{BB962C8B-B14F-4D97-AF65-F5344CB8AC3E}">
        <p14:creationId xmlns:p14="http://schemas.microsoft.com/office/powerpoint/2010/main" val="2198238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F12130-9853-1F78-D2DC-80AE5D8D799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6E80FEAD-A909-10D0-1331-3B80929914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9EBC8FA1-C8BE-015E-DBA3-2FBA5C27B38C}"/>
              </a:ext>
            </a:extLst>
          </p:cNvPr>
          <p:cNvSpPr>
            <a:spLocks noGrp="1"/>
          </p:cNvSpPr>
          <p:nvPr>
            <p:ph type="dt" sz="half" idx="10"/>
          </p:nvPr>
        </p:nvSpPr>
        <p:spPr/>
        <p:txBody>
          <a:bodyPr/>
          <a:lstStyle/>
          <a:p>
            <a:fld id="{CA65A307-470F-6348-90FB-755C16F52E4B}" type="datetimeFigureOut">
              <a:rPr lang="es-CO" smtClean="0"/>
              <a:t>15/09/2022</a:t>
            </a:fld>
            <a:endParaRPr lang="es-CO"/>
          </a:p>
        </p:txBody>
      </p:sp>
      <p:sp>
        <p:nvSpPr>
          <p:cNvPr id="5" name="Marcador de pie de página 4">
            <a:extLst>
              <a:ext uri="{FF2B5EF4-FFF2-40B4-BE49-F238E27FC236}">
                <a16:creationId xmlns:a16="http://schemas.microsoft.com/office/drawing/2014/main" id="{B3A90529-BF0F-3CCE-3990-308BBB9E577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0B557732-8485-03E1-3BAF-A67C2DC49B74}"/>
              </a:ext>
            </a:extLst>
          </p:cNvPr>
          <p:cNvSpPr>
            <a:spLocks noGrp="1"/>
          </p:cNvSpPr>
          <p:nvPr>
            <p:ph type="sldNum" sz="quarter" idx="12"/>
          </p:nvPr>
        </p:nvSpPr>
        <p:spPr/>
        <p:txBody>
          <a:bodyPr/>
          <a:lstStyle/>
          <a:p>
            <a:fld id="{55D5F527-124D-9F48-B3D7-F643D5D4B97A}" type="slidenum">
              <a:rPr lang="es-CO" smtClean="0"/>
              <a:t>‹Nº›</a:t>
            </a:fld>
            <a:endParaRPr lang="es-CO"/>
          </a:p>
        </p:txBody>
      </p:sp>
    </p:spTree>
    <p:extLst>
      <p:ext uri="{BB962C8B-B14F-4D97-AF65-F5344CB8AC3E}">
        <p14:creationId xmlns:p14="http://schemas.microsoft.com/office/powerpoint/2010/main" val="3443509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C8AD2D-6F93-F42E-D369-BE33F1CD1DC3}"/>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EB101401-B6C7-5FC4-F782-D364FEF86D9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568AC218-0192-427A-2EAB-0E975D2C1B02}"/>
              </a:ext>
            </a:extLst>
          </p:cNvPr>
          <p:cNvSpPr>
            <a:spLocks noGrp="1"/>
          </p:cNvSpPr>
          <p:nvPr>
            <p:ph type="dt" sz="half" idx="10"/>
          </p:nvPr>
        </p:nvSpPr>
        <p:spPr/>
        <p:txBody>
          <a:bodyPr/>
          <a:lstStyle/>
          <a:p>
            <a:fld id="{CA65A307-470F-6348-90FB-755C16F52E4B}" type="datetimeFigureOut">
              <a:rPr lang="es-CO" smtClean="0"/>
              <a:t>15/09/2022</a:t>
            </a:fld>
            <a:endParaRPr lang="es-CO"/>
          </a:p>
        </p:txBody>
      </p:sp>
      <p:sp>
        <p:nvSpPr>
          <p:cNvPr id="5" name="Marcador de pie de página 4">
            <a:extLst>
              <a:ext uri="{FF2B5EF4-FFF2-40B4-BE49-F238E27FC236}">
                <a16:creationId xmlns:a16="http://schemas.microsoft.com/office/drawing/2014/main" id="{D0503442-E0B8-721A-9513-61137D50955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14B4278-438F-5DF1-01F1-249709E68A6A}"/>
              </a:ext>
            </a:extLst>
          </p:cNvPr>
          <p:cNvSpPr>
            <a:spLocks noGrp="1"/>
          </p:cNvSpPr>
          <p:nvPr>
            <p:ph type="sldNum" sz="quarter" idx="12"/>
          </p:nvPr>
        </p:nvSpPr>
        <p:spPr/>
        <p:txBody>
          <a:bodyPr/>
          <a:lstStyle/>
          <a:p>
            <a:fld id="{55D5F527-124D-9F48-B3D7-F643D5D4B97A}" type="slidenum">
              <a:rPr lang="es-CO" smtClean="0"/>
              <a:t>‹Nº›</a:t>
            </a:fld>
            <a:endParaRPr lang="es-CO"/>
          </a:p>
        </p:txBody>
      </p:sp>
    </p:spTree>
    <p:extLst>
      <p:ext uri="{BB962C8B-B14F-4D97-AF65-F5344CB8AC3E}">
        <p14:creationId xmlns:p14="http://schemas.microsoft.com/office/powerpoint/2010/main" val="1101339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5FF1A36-1848-15FE-6854-4C83303EC4C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9E150963-2F8C-9A7C-3063-A7B2CB722D7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6995EEE-A10D-DD23-2161-8BAB93BCBB48}"/>
              </a:ext>
            </a:extLst>
          </p:cNvPr>
          <p:cNvSpPr>
            <a:spLocks noGrp="1"/>
          </p:cNvSpPr>
          <p:nvPr>
            <p:ph type="dt" sz="half" idx="10"/>
          </p:nvPr>
        </p:nvSpPr>
        <p:spPr/>
        <p:txBody>
          <a:bodyPr/>
          <a:lstStyle/>
          <a:p>
            <a:fld id="{CA65A307-470F-6348-90FB-755C16F52E4B}" type="datetimeFigureOut">
              <a:rPr lang="es-CO" smtClean="0"/>
              <a:t>15/09/2022</a:t>
            </a:fld>
            <a:endParaRPr lang="es-CO"/>
          </a:p>
        </p:txBody>
      </p:sp>
      <p:sp>
        <p:nvSpPr>
          <p:cNvPr id="5" name="Marcador de pie de página 4">
            <a:extLst>
              <a:ext uri="{FF2B5EF4-FFF2-40B4-BE49-F238E27FC236}">
                <a16:creationId xmlns:a16="http://schemas.microsoft.com/office/drawing/2014/main" id="{27BF1737-747D-8843-CEDE-277FA2CD9E4F}"/>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2DB1382-1FAC-7EA5-AA47-B58E3D5F45D3}"/>
              </a:ext>
            </a:extLst>
          </p:cNvPr>
          <p:cNvSpPr>
            <a:spLocks noGrp="1"/>
          </p:cNvSpPr>
          <p:nvPr>
            <p:ph type="sldNum" sz="quarter" idx="12"/>
          </p:nvPr>
        </p:nvSpPr>
        <p:spPr/>
        <p:txBody>
          <a:bodyPr/>
          <a:lstStyle/>
          <a:p>
            <a:fld id="{55D5F527-124D-9F48-B3D7-F643D5D4B97A}" type="slidenum">
              <a:rPr lang="es-CO" smtClean="0"/>
              <a:t>‹Nº›</a:t>
            </a:fld>
            <a:endParaRPr lang="es-CO"/>
          </a:p>
        </p:txBody>
      </p:sp>
    </p:spTree>
    <p:extLst>
      <p:ext uri="{BB962C8B-B14F-4D97-AF65-F5344CB8AC3E}">
        <p14:creationId xmlns:p14="http://schemas.microsoft.com/office/powerpoint/2010/main" val="743592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447883-91EC-E56F-86E7-02BF094FC143}"/>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87A86EC-2178-8FE7-E3D6-0EF9F705429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883BCEB-144E-07DB-90B6-E09602E8EDBA}"/>
              </a:ext>
            </a:extLst>
          </p:cNvPr>
          <p:cNvSpPr>
            <a:spLocks noGrp="1"/>
          </p:cNvSpPr>
          <p:nvPr>
            <p:ph type="dt" sz="half" idx="10"/>
          </p:nvPr>
        </p:nvSpPr>
        <p:spPr/>
        <p:txBody>
          <a:bodyPr/>
          <a:lstStyle/>
          <a:p>
            <a:fld id="{CA65A307-470F-6348-90FB-755C16F52E4B}" type="datetimeFigureOut">
              <a:rPr lang="es-CO" smtClean="0"/>
              <a:t>15/09/2022</a:t>
            </a:fld>
            <a:endParaRPr lang="es-CO"/>
          </a:p>
        </p:txBody>
      </p:sp>
      <p:sp>
        <p:nvSpPr>
          <p:cNvPr id="5" name="Marcador de pie de página 4">
            <a:extLst>
              <a:ext uri="{FF2B5EF4-FFF2-40B4-BE49-F238E27FC236}">
                <a16:creationId xmlns:a16="http://schemas.microsoft.com/office/drawing/2014/main" id="{F9B3B32A-B28A-3C6D-8DD7-836AC3F9F3C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43E95B3-C23A-0AC8-5D93-4B3272716718}"/>
              </a:ext>
            </a:extLst>
          </p:cNvPr>
          <p:cNvSpPr>
            <a:spLocks noGrp="1"/>
          </p:cNvSpPr>
          <p:nvPr>
            <p:ph type="sldNum" sz="quarter" idx="12"/>
          </p:nvPr>
        </p:nvSpPr>
        <p:spPr/>
        <p:txBody>
          <a:bodyPr/>
          <a:lstStyle/>
          <a:p>
            <a:fld id="{55D5F527-124D-9F48-B3D7-F643D5D4B97A}" type="slidenum">
              <a:rPr lang="es-CO" smtClean="0"/>
              <a:t>‹Nº›</a:t>
            </a:fld>
            <a:endParaRPr lang="es-CO"/>
          </a:p>
        </p:txBody>
      </p:sp>
    </p:spTree>
    <p:extLst>
      <p:ext uri="{BB962C8B-B14F-4D97-AF65-F5344CB8AC3E}">
        <p14:creationId xmlns:p14="http://schemas.microsoft.com/office/powerpoint/2010/main" val="3064447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51A8B2-319B-85FE-D51D-CE40A8C6124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1D70411-C4F5-E430-7ADD-CB88F505FF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300E901-CDA2-1FE4-2F8B-5437429F710C}"/>
              </a:ext>
            </a:extLst>
          </p:cNvPr>
          <p:cNvSpPr>
            <a:spLocks noGrp="1"/>
          </p:cNvSpPr>
          <p:nvPr>
            <p:ph type="dt" sz="half" idx="10"/>
          </p:nvPr>
        </p:nvSpPr>
        <p:spPr/>
        <p:txBody>
          <a:bodyPr/>
          <a:lstStyle/>
          <a:p>
            <a:fld id="{CA65A307-470F-6348-90FB-755C16F52E4B}" type="datetimeFigureOut">
              <a:rPr lang="es-CO" smtClean="0"/>
              <a:t>15/09/2022</a:t>
            </a:fld>
            <a:endParaRPr lang="es-CO"/>
          </a:p>
        </p:txBody>
      </p:sp>
      <p:sp>
        <p:nvSpPr>
          <p:cNvPr id="5" name="Marcador de pie de página 4">
            <a:extLst>
              <a:ext uri="{FF2B5EF4-FFF2-40B4-BE49-F238E27FC236}">
                <a16:creationId xmlns:a16="http://schemas.microsoft.com/office/drawing/2014/main" id="{12554C9E-26E6-FBD3-C7FF-958C07C3887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63E815A-68B3-0BD2-C0F5-067248810446}"/>
              </a:ext>
            </a:extLst>
          </p:cNvPr>
          <p:cNvSpPr>
            <a:spLocks noGrp="1"/>
          </p:cNvSpPr>
          <p:nvPr>
            <p:ph type="sldNum" sz="quarter" idx="12"/>
          </p:nvPr>
        </p:nvSpPr>
        <p:spPr/>
        <p:txBody>
          <a:bodyPr/>
          <a:lstStyle/>
          <a:p>
            <a:fld id="{55D5F527-124D-9F48-B3D7-F643D5D4B97A}" type="slidenum">
              <a:rPr lang="es-CO" smtClean="0"/>
              <a:t>‹Nº›</a:t>
            </a:fld>
            <a:endParaRPr lang="es-CO"/>
          </a:p>
        </p:txBody>
      </p:sp>
    </p:spTree>
    <p:extLst>
      <p:ext uri="{BB962C8B-B14F-4D97-AF65-F5344CB8AC3E}">
        <p14:creationId xmlns:p14="http://schemas.microsoft.com/office/powerpoint/2010/main" val="2117511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927F13-C577-F439-C020-425BC76A025E}"/>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8E8EB6C-5EC3-3E06-8C20-24EC7C8C817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F606D5B8-FEE0-3C67-46AD-E5BB945E4FA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04733FE7-7F62-79BA-7457-6A01FE8F8AF2}"/>
              </a:ext>
            </a:extLst>
          </p:cNvPr>
          <p:cNvSpPr>
            <a:spLocks noGrp="1"/>
          </p:cNvSpPr>
          <p:nvPr>
            <p:ph type="dt" sz="half" idx="10"/>
          </p:nvPr>
        </p:nvSpPr>
        <p:spPr/>
        <p:txBody>
          <a:bodyPr/>
          <a:lstStyle/>
          <a:p>
            <a:fld id="{CA65A307-470F-6348-90FB-755C16F52E4B}" type="datetimeFigureOut">
              <a:rPr lang="es-CO" smtClean="0"/>
              <a:t>15/09/2022</a:t>
            </a:fld>
            <a:endParaRPr lang="es-CO"/>
          </a:p>
        </p:txBody>
      </p:sp>
      <p:sp>
        <p:nvSpPr>
          <p:cNvPr id="6" name="Marcador de pie de página 5">
            <a:extLst>
              <a:ext uri="{FF2B5EF4-FFF2-40B4-BE49-F238E27FC236}">
                <a16:creationId xmlns:a16="http://schemas.microsoft.com/office/drawing/2014/main" id="{77F32A37-9163-0893-BC28-002A9214127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C5C442B-F94F-A817-1C92-9E772C9AE073}"/>
              </a:ext>
            </a:extLst>
          </p:cNvPr>
          <p:cNvSpPr>
            <a:spLocks noGrp="1"/>
          </p:cNvSpPr>
          <p:nvPr>
            <p:ph type="sldNum" sz="quarter" idx="12"/>
          </p:nvPr>
        </p:nvSpPr>
        <p:spPr/>
        <p:txBody>
          <a:bodyPr/>
          <a:lstStyle/>
          <a:p>
            <a:fld id="{55D5F527-124D-9F48-B3D7-F643D5D4B97A}" type="slidenum">
              <a:rPr lang="es-CO" smtClean="0"/>
              <a:t>‹Nº›</a:t>
            </a:fld>
            <a:endParaRPr lang="es-CO"/>
          </a:p>
        </p:txBody>
      </p:sp>
    </p:spTree>
    <p:extLst>
      <p:ext uri="{BB962C8B-B14F-4D97-AF65-F5344CB8AC3E}">
        <p14:creationId xmlns:p14="http://schemas.microsoft.com/office/powerpoint/2010/main" val="2923925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2E7683-DB6D-87A5-0809-5E83260A02D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BC6DD4BC-DFD3-CC46-76D7-5637FB1B5B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4D7ACBF-4F1D-84C7-FB13-0C7C88F6277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92D34F2B-5DE0-ABB2-6E23-88E382E21C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9A0068B-3FBC-56B5-C4C4-7C5744F1B8A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7C6BC0A6-A00D-DF45-C906-07DEC3E76F23}"/>
              </a:ext>
            </a:extLst>
          </p:cNvPr>
          <p:cNvSpPr>
            <a:spLocks noGrp="1"/>
          </p:cNvSpPr>
          <p:nvPr>
            <p:ph type="dt" sz="half" idx="10"/>
          </p:nvPr>
        </p:nvSpPr>
        <p:spPr/>
        <p:txBody>
          <a:bodyPr/>
          <a:lstStyle/>
          <a:p>
            <a:fld id="{CA65A307-470F-6348-90FB-755C16F52E4B}" type="datetimeFigureOut">
              <a:rPr lang="es-CO" smtClean="0"/>
              <a:t>15/09/2022</a:t>
            </a:fld>
            <a:endParaRPr lang="es-CO"/>
          </a:p>
        </p:txBody>
      </p:sp>
      <p:sp>
        <p:nvSpPr>
          <p:cNvPr id="8" name="Marcador de pie de página 7">
            <a:extLst>
              <a:ext uri="{FF2B5EF4-FFF2-40B4-BE49-F238E27FC236}">
                <a16:creationId xmlns:a16="http://schemas.microsoft.com/office/drawing/2014/main" id="{98D4062E-3A2A-FA51-3DB8-B6A03BAA0D32}"/>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1E18DFC7-75B8-528F-F1C8-49961B8276C4}"/>
              </a:ext>
            </a:extLst>
          </p:cNvPr>
          <p:cNvSpPr>
            <a:spLocks noGrp="1"/>
          </p:cNvSpPr>
          <p:nvPr>
            <p:ph type="sldNum" sz="quarter" idx="12"/>
          </p:nvPr>
        </p:nvSpPr>
        <p:spPr/>
        <p:txBody>
          <a:bodyPr/>
          <a:lstStyle/>
          <a:p>
            <a:fld id="{55D5F527-124D-9F48-B3D7-F643D5D4B97A}" type="slidenum">
              <a:rPr lang="es-CO" smtClean="0"/>
              <a:t>‹Nº›</a:t>
            </a:fld>
            <a:endParaRPr lang="es-CO"/>
          </a:p>
        </p:txBody>
      </p:sp>
    </p:spTree>
    <p:extLst>
      <p:ext uri="{BB962C8B-B14F-4D97-AF65-F5344CB8AC3E}">
        <p14:creationId xmlns:p14="http://schemas.microsoft.com/office/powerpoint/2010/main" val="3728655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05C567-2C0C-66F7-046F-5BF11666E1F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5E79771D-9906-8AB3-B82C-E6F5FCD98F2B}"/>
              </a:ext>
            </a:extLst>
          </p:cNvPr>
          <p:cNvSpPr>
            <a:spLocks noGrp="1"/>
          </p:cNvSpPr>
          <p:nvPr>
            <p:ph type="dt" sz="half" idx="10"/>
          </p:nvPr>
        </p:nvSpPr>
        <p:spPr/>
        <p:txBody>
          <a:bodyPr/>
          <a:lstStyle/>
          <a:p>
            <a:fld id="{CA65A307-470F-6348-90FB-755C16F52E4B}" type="datetimeFigureOut">
              <a:rPr lang="es-CO" smtClean="0"/>
              <a:t>15/09/2022</a:t>
            </a:fld>
            <a:endParaRPr lang="es-CO"/>
          </a:p>
        </p:txBody>
      </p:sp>
      <p:sp>
        <p:nvSpPr>
          <p:cNvPr id="4" name="Marcador de pie de página 3">
            <a:extLst>
              <a:ext uri="{FF2B5EF4-FFF2-40B4-BE49-F238E27FC236}">
                <a16:creationId xmlns:a16="http://schemas.microsoft.com/office/drawing/2014/main" id="{23ECB7FC-4459-7A0E-1396-3D38A4CFBE37}"/>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DCF1AACB-8ADE-8127-94C3-77CAB6CDC297}"/>
              </a:ext>
            </a:extLst>
          </p:cNvPr>
          <p:cNvSpPr>
            <a:spLocks noGrp="1"/>
          </p:cNvSpPr>
          <p:nvPr>
            <p:ph type="sldNum" sz="quarter" idx="12"/>
          </p:nvPr>
        </p:nvSpPr>
        <p:spPr/>
        <p:txBody>
          <a:bodyPr/>
          <a:lstStyle/>
          <a:p>
            <a:fld id="{55D5F527-124D-9F48-B3D7-F643D5D4B97A}" type="slidenum">
              <a:rPr lang="es-CO" smtClean="0"/>
              <a:t>‹Nº›</a:t>
            </a:fld>
            <a:endParaRPr lang="es-CO"/>
          </a:p>
        </p:txBody>
      </p:sp>
    </p:spTree>
    <p:extLst>
      <p:ext uri="{BB962C8B-B14F-4D97-AF65-F5344CB8AC3E}">
        <p14:creationId xmlns:p14="http://schemas.microsoft.com/office/powerpoint/2010/main" val="2567781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57E40BA-11C4-0EDB-2389-09DD542121F8}"/>
              </a:ext>
            </a:extLst>
          </p:cNvPr>
          <p:cNvSpPr>
            <a:spLocks noGrp="1"/>
          </p:cNvSpPr>
          <p:nvPr>
            <p:ph type="dt" sz="half" idx="10"/>
          </p:nvPr>
        </p:nvSpPr>
        <p:spPr/>
        <p:txBody>
          <a:bodyPr/>
          <a:lstStyle/>
          <a:p>
            <a:fld id="{CA65A307-470F-6348-90FB-755C16F52E4B}" type="datetimeFigureOut">
              <a:rPr lang="es-CO" smtClean="0"/>
              <a:t>15/09/2022</a:t>
            </a:fld>
            <a:endParaRPr lang="es-CO"/>
          </a:p>
        </p:txBody>
      </p:sp>
      <p:sp>
        <p:nvSpPr>
          <p:cNvPr id="3" name="Marcador de pie de página 2">
            <a:extLst>
              <a:ext uri="{FF2B5EF4-FFF2-40B4-BE49-F238E27FC236}">
                <a16:creationId xmlns:a16="http://schemas.microsoft.com/office/drawing/2014/main" id="{C00ADEBB-99ED-7380-B0D1-FE8F3834F15D}"/>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5EF6342C-1C17-2A77-9094-D6EECFA76835}"/>
              </a:ext>
            </a:extLst>
          </p:cNvPr>
          <p:cNvSpPr>
            <a:spLocks noGrp="1"/>
          </p:cNvSpPr>
          <p:nvPr>
            <p:ph type="sldNum" sz="quarter" idx="12"/>
          </p:nvPr>
        </p:nvSpPr>
        <p:spPr/>
        <p:txBody>
          <a:bodyPr/>
          <a:lstStyle/>
          <a:p>
            <a:fld id="{55D5F527-124D-9F48-B3D7-F643D5D4B97A}" type="slidenum">
              <a:rPr lang="es-CO" smtClean="0"/>
              <a:t>‹Nº›</a:t>
            </a:fld>
            <a:endParaRPr lang="es-CO"/>
          </a:p>
        </p:txBody>
      </p:sp>
    </p:spTree>
    <p:extLst>
      <p:ext uri="{BB962C8B-B14F-4D97-AF65-F5344CB8AC3E}">
        <p14:creationId xmlns:p14="http://schemas.microsoft.com/office/powerpoint/2010/main" val="1864135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EE61E7-5644-BAAE-D707-434B27EA588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72678CD-ED69-9A53-5082-E10337D46A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7DBB76C7-BFBA-1ADA-1DAB-36A8338487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594440F-956A-2F2A-607B-C00ED4A52A91}"/>
              </a:ext>
            </a:extLst>
          </p:cNvPr>
          <p:cNvSpPr>
            <a:spLocks noGrp="1"/>
          </p:cNvSpPr>
          <p:nvPr>
            <p:ph type="dt" sz="half" idx="10"/>
          </p:nvPr>
        </p:nvSpPr>
        <p:spPr/>
        <p:txBody>
          <a:bodyPr/>
          <a:lstStyle/>
          <a:p>
            <a:fld id="{CA65A307-470F-6348-90FB-755C16F52E4B}" type="datetimeFigureOut">
              <a:rPr lang="es-CO" smtClean="0"/>
              <a:t>15/09/2022</a:t>
            </a:fld>
            <a:endParaRPr lang="es-CO"/>
          </a:p>
        </p:txBody>
      </p:sp>
      <p:sp>
        <p:nvSpPr>
          <p:cNvPr id="6" name="Marcador de pie de página 5">
            <a:extLst>
              <a:ext uri="{FF2B5EF4-FFF2-40B4-BE49-F238E27FC236}">
                <a16:creationId xmlns:a16="http://schemas.microsoft.com/office/drawing/2014/main" id="{9E06CC90-C83E-E9A7-60B1-BB63D8E525E2}"/>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E7305F51-D74B-135C-1E59-66058E75A19F}"/>
              </a:ext>
            </a:extLst>
          </p:cNvPr>
          <p:cNvSpPr>
            <a:spLocks noGrp="1"/>
          </p:cNvSpPr>
          <p:nvPr>
            <p:ph type="sldNum" sz="quarter" idx="12"/>
          </p:nvPr>
        </p:nvSpPr>
        <p:spPr/>
        <p:txBody>
          <a:bodyPr/>
          <a:lstStyle/>
          <a:p>
            <a:fld id="{55D5F527-124D-9F48-B3D7-F643D5D4B97A}" type="slidenum">
              <a:rPr lang="es-CO" smtClean="0"/>
              <a:t>‹Nº›</a:t>
            </a:fld>
            <a:endParaRPr lang="es-CO"/>
          </a:p>
        </p:txBody>
      </p:sp>
    </p:spTree>
    <p:extLst>
      <p:ext uri="{BB962C8B-B14F-4D97-AF65-F5344CB8AC3E}">
        <p14:creationId xmlns:p14="http://schemas.microsoft.com/office/powerpoint/2010/main" val="686676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CC2821-A307-4D1E-6C62-BAFEA268F6F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120E9C97-353F-0DEE-17DF-FDB8D861E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5694C467-470C-3BA4-6F0F-0D3C7D14F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A8DCFC7-A440-FBD0-6738-D3889F88C136}"/>
              </a:ext>
            </a:extLst>
          </p:cNvPr>
          <p:cNvSpPr>
            <a:spLocks noGrp="1"/>
          </p:cNvSpPr>
          <p:nvPr>
            <p:ph type="dt" sz="half" idx="10"/>
          </p:nvPr>
        </p:nvSpPr>
        <p:spPr/>
        <p:txBody>
          <a:bodyPr/>
          <a:lstStyle/>
          <a:p>
            <a:fld id="{CA65A307-470F-6348-90FB-755C16F52E4B}" type="datetimeFigureOut">
              <a:rPr lang="es-CO" smtClean="0"/>
              <a:t>15/09/2022</a:t>
            </a:fld>
            <a:endParaRPr lang="es-CO"/>
          </a:p>
        </p:txBody>
      </p:sp>
      <p:sp>
        <p:nvSpPr>
          <p:cNvPr id="6" name="Marcador de pie de página 5">
            <a:extLst>
              <a:ext uri="{FF2B5EF4-FFF2-40B4-BE49-F238E27FC236}">
                <a16:creationId xmlns:a16="http://schemas.microsoft.com/office/drawing/2014/main" id="{FD264BFD-DDB5-771A-C2DC-AB4877ED3B02}"/>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EA9BEB10-5E38-59ED-052B-A012FBA97F51}"/>
              </a:ext>
            </a:extLst>
          </p:cNvPr>
          <p:cNvSpPr>
            <a:spLocks noGrp="1"/>
          </p:cNvSpPr>
          <p:nvPr>
            <p:ph type="sldNum" sz="quarter" idx="12"/>
          </p:nvPr>
        </p:nvSpPr>
        <p:spPr/>
        <p:txBody>
          <a:bodyPr/>
          <a:lstStyle/>
          <a:p>
            <a:fld id="{55D5F527-124D-9F48-B3D7-F643D5D4B97A}" type="slidenum">
              <a:rPr lang="es-CO" smtClean="0"/>
              <a:t>‹Nº›</a:t>
            </a:fld>
            <a:endParaRPr lang="es-CO"/>
          </a:p>
        </p:txBody>
      </p:sp>
    </p:spTree>
    <p:extLst>
      <p:ext uri="{BB962C8B-B14F-4D97-AF65-F5344CB8AC3E}">
        <p14:creationId xmlns:p14="http://schemas.microsoft.com/office/powerpoint/2010/main" val="3040749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040D688-918E-896F-2BAC-5A9AC0BFBC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CB9DFD7C-9C27-FADF-CF26-17347E5911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FD893044-BAFC-E15A-BEA4-C3F75327D5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65A307-470F-6348-90FB-755C16F52E4B}" type="datetimeFigureOut">
              <a:rPr lang="es-CO" smtClean="0"/>
              <a:t>15/09/2022</a:t>
            </a:fld>
            <a:endParaRPr lang="es-CO"/>
          </a:p>
        </p:txBody>
      </p:sp>
      <p:sp>
        <p:nvSpPr>
          <p:cNvPr id="5" name="Marcador de pie de página 4">
            <a:extLst>
              <a:ext uri="{FF2B5EF4-FFF2-40B4-BE49-F238E27FC236}">
                <a16:creationId xmlns:a16="http://schemas.microsoft.com/office/drawing/2014/main" id="{9A280E6A-99AA-16B7-DC83-BD2CD3AFD3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3E57AA26-922D-59D5-041C-E5738A4497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5F527-124D-9F48-B3D7-F643D5D4B97A}" type="slidenum">
              <a:rPr lang="es-CO" smtClean="0"/>
              <a:t>‹Nº›</a:t>
            </a:fld>
            <a:endParaRPr lang="es-CO"/>
          </a:p>
        </p:txBody>
      </p:sp>
    </p:spTree>
    <p:extLst>
      <p:ext uri="{BB962C8B-B14F-4D97-AF65-F5344CB8AC3E}">
        <p14:creationId xmlns:p14="http://schemas.microsoft.com/office/powerpoint/2010/main" val="1783061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ORA - Noticias | FDI. Eliminación gradual de amalgama">
            <a:extLst>
              <a:ext uri="{FF2B5EF4-FFF2-40B4-BE49-F238E27FC236}">
                <a16:creationId xmlns:a16="http://schemas.microsoft.com/office/drawing/2014/main" id="{3169BFCA-8E9F-4ABC-A8DD-163D8EB62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23" y="0"/>
            <a:ext cx="11533977" cy="704962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2FE4FE94-4E79-7935-2AA4-D71D91F319CF}"/>
              </a:ext>
            </a:extLst>
          </p:cNvPr>
          <p:cNvSpPr>
            <a:spLocks noGrp="1"/>
          </p:cNvSpPr>
          <p:nvPr>
            <p:ph type="title"/>
          </p:nvPr>
        </p:nvSpPr>
        <p:spPr/>
        <p:txBody>
          <a:bodyPr/>
          <a:lstStyle/>
          <a:p>
            <a:r>
              <a:rPr lang="es-CO" dirty="0"/>
              <a:t> </a:t>
            </a:r>
          </a:p>
        </p:txBody>
      </p:sp>
      <p:pic>
        <p:nvPicPr>
          <p:cNvPr id="5" name="Marcador de contenido 4">
            <a:extLst>
              <a:ext uri="{FF2B5EF4-FFF2-40B4-BE49-F238E27FC236}">
                <a16:creationId xmlns:a16="http://schemas.microsoft.com/office/drawing/2014/main" id="{3BC50CDC-2841-3EF8-AA5B-B0893A8A6A07}"/>
              </a:ext>
            </a:extLst>
          </p:cNvPr>
          <p:cNvPicPr>
            <a:picLocks noGrp="1" noChangeAspect="1"/>
          </p:cNvPicPr>
          <p:nvPr>
            <p:ph idx="1"/>
          </p:nvPr>
        </p:nvPicPr>
        <p:blipFill rotWithShape="1">
          <a:blip r:embed="rId4"/>
          <a:srcRect r="79636"/>
          <a:stretch/>
        </p:blipFill>
        <p:spPr>
          <a:xfrm>
            <a:off x="0" y="127"/>
            <a:ext cx="2489982" cy="6858000"/>
          </a:xfrm>
        </p:spPr>
      </p:pic>
      <p:sp>
        <p:nvSpPr>
          <p:cNvPr id="8" name="Rectángulo 7">
            <a:extLst>
              <a:ext uri="{FF2B5EF4-FFF2-40B4-BE49-F238E27FC236}">
                <a16:creationId xmlns:a16="http://schemas.microsoft.com/office/drawing/2014/main" id="{9D1F2A05-67BE-4357-82A9-26DE82C08C69}"/>
              </a:ext>
            </a:extLst>
          </p:cNvPr>
          <p:cNvSpPr/>
          <p:nvPr/>
        </p:nvSpPr>
        <p:spPr>
          <a:xfrm>
            <a:off x="2433714" y="-87987"/>
            <a:ext cx="9790804" cy="703397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Rectángulo 2"/>
          <p:cNvSpPr/>
          <p:nvPr/>
        </p:nvSpPr>
        <p:spPr>
          <a:xfrm>
            <a:off x="2515888" y="1755824"/>
            <a:ext cx="9413515" cy="3385542"/>
          </a:xfrm>
          <a:prstGeom prst="rect">
            <a:avLst/>
          </a:prstGeom>
        </p:spPr>
        <p:txBody>
          <a:bodyPr wrap="square">
            <a:spAutoFit/>
          </a:bodyPr>
          <a:lstStyle/>
          <a:p>
            <a:pPr algn="r"/>
            <a:r>
              <a:rPr lang="en-US" sz="4000" b="1" dirty="0">
                <a:solidFill>
                  <a:schemeClr val="accent1">
                    <a:lumMod val="50000"/>
                  </a:schemeClr>
                </a:solidFill>
              </a:rPr>
              <a:t>“</a:t>
            </a:r>
            <a:r>
              <a:rPr lang="en-US" sz="4400" b="1" dirty="0">
                <a:solidFill>
                  <a:schemeClr val="accent1">
                    <a:lumMod val="50000"/>
                  </a:schemeClr>
                </a:solidFill>
              </a:rPr>
              <a:t>GUIDELINES FOR THE CONTROLLED USE OF DENTAL AMALGAM IN </a:t>
            </a:r>
            <a:r>
              <a:rPr lang="en-US" sz="4400" b="1" dirty="0">
                <a:solidFill>
                  <a:srgbClr val="FFC000"/>
                </a:solidFill>
              </a:rPr>
              <a:t>COLO</a:t>
            </a:r>
            <a:r>
              <a:rPr lang="en-US" sz="4400" b="1" dirty="0">
                <a:solidFill>
                  <a:schemeClr val="accent1"/>
                </a:solidFill>
              </a:rPr>
              <a:t>MB</a:t>
            </a:r>
            <a:r>
              <a:rPr lang="en-US" sz="4400" b="1" dirty="0">
                <a:solidFill>
                  <a:srgbClr val="FF0000"/>
                </a:solidFill>
              </a:rPr>
              <a:t>IA</a:t>
            </a:r>
            <a:r>
              <a:rPr lang="en-US" sz="4400" b="1" dirty="0">
                <a:solidFill>
                  <a:schemeClr val="accent1">
                    <a:lumMod val="50000"/>
                  </a:schemeClr>
                </a:solidFill>
              </a:rPr>
              <a:t>”</a:t>
            </a:r>
            <a:br>
              <a:rPr lang="en-US" sz="4000" dirty="0">
                <a:solidFill>
                  <a:schemeClr val="accent1">
                    <a:lumMod val="50000"/>
                  </a:schemeClr>
                </a:solidFill>
              </a:rPr>
            </a:br>
            <a:br>
              <a:rPr lang="en-US" sz="3200" dirty="0"/>
            </a:br>
            <a:r>
              <a:rPr lang="en-US" sz="3200" dirty="0"/>
              <a:t>Minamata Convention</a:t>
            </a:r>
            <a:r>
              <a:rPr lang="en-US" dirty="0"/>
              <a:t>.</a:t>
            </a:r>
          </a:p>
          <a:p>
            <a:pPr algn="r"/>
            <a:r>
              <a:rPr lang="en-US" dirty="0"/>
              <a:t>2022</a:t>
            </a:r>
          </a:p>
        </p:txBody>
      </p:sp>
      <p:sp>
        <p:nvSpPr>
          <p:cNvPr id="7" name="CuadroTexto 6"/>
          <p:cNvSpPr txBox="1"/>
          <p:nvPr/>
        </p:nvSpPr>
        <p:spPr>
          <a:xfrm>
            <a:off x="6433471" y="5429180"/>
            <a:ext cx="5387462" cy="923330"/>
          </a:xfrm>
          <a:prstGeom prst="rect">
            <a:avLst/>
          </a:prstGeom>
          <a:noFill/>
          <a:ln>
            <a:solidFill>
              <a:schemeClr val="accent1"/>
            </a:solidFill>
          </a:ln>
        </p:spPr>
        <p:txBody>
          <a:bodyPr wrap="square" rtlCol="0">
            <a:spAutoFit/>
          </a:bodyPr>
          <a:lstStyle/>
          <a:p>
            <a:pPr algn="ctr"/>
            <a:r>
              <a:rPr lang="en-US" b="1" dirty="0">
                <a:solidFill>
                  <a:schemeClr val="accent1">
                    <a:lumMod val="50000"/>
                  </a:schemeClr>
                </a:solidFill>
              </a:rPr>
              <a:t>Maria Fernanda </a:t>
            </a:r>
            <a:r>
              <a:rPr lang="en-US" b="1" dirty="0" err="1">
                <a:solidFill>
                  <a:schemeClr val="accent1">
                    <a:lumMod val="50000"/>
                  </a:schemeClr>
                </a:solidFill>
              </a:rPr>
              <a:t>Atuesta</a:t>
            </a:r>
            <a:r>
              <a:rPr lang="en-US" b="1" dirty="0">
                <a:solidFill>
                  <a:schemeClr val="accent1">
                    <a:lumMod val="50000"/>
                  </a:schemeClr>
                </a:solidFill>
              </a:rPr>
              <a:t> </a:t>
            </a:r>
            <a:r>
              <a:rPr lang="en-US" b="1" dirty="0" err="1">
                <a:solidFill>
                  <a:schemeClr val="accent1">
                    <a:lumMod val="50000"/>
                  </a:schemeClr>
                </a:solidFill>
              </a:rPr>
              <a:t>Mondragón</a:t>
            </a:r>
            <a:endParaRPr lang="en-US" b="1" dirty="0">
              <a:solidFill>
                <a:schemeClr val="accent1">
                  <a:lumMod val="50000"/>
                </a:schemeClr>
              </a:solidFill>
            </a:endParaRPr>
          </a:p>
          <a:p>
            <a:pPr algn="ctr"/>
            <a:r>
              <a:rPr lang="en-US" b="1" dirty="0">
                <a:solidFill>
                  <a:schemeClr val="accent1">
                    <a:lumMod val="50000"/>
                  </a:schemeClr>
                </a:solidFill>
              </a:rPr>
              <a:t>Council – FDI</a:t>
            </a:r>
          </a:p>
          <a:p>
            <a:pPr algn="ctr"/>
            <a:r>
              <a:rPr lang="en-US" b="1" dirty="0">
                <a:solidFill>
                  <a:schemeClr val="accent1">
                    <a:lumMod val="50000"/>
                  </a:schemeClr>
                </a:solidFill>
              </a:rPr>
              <a:t>President – Colombian Dental Federation</a:t>
            </a:r>
          </a:p>
        </p:txBody>
      </p:sp>
    </p:spTree>
    <p:extLst>
      <p:ext uri="{BB962C8B-B14F-4D97-AF65-F5344CB8AC3E}">
        <p14:creationId xmlns:p14="http://schemas.microsoft.com/office/powerpoint/2010/main" val="2450968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AAFF9BF7-6153-45CF-AEE5-8F38679C00BB}"/>
              </a:ext>
            </a:extLst>
          </p:cNvPr>
          <p:cNvPicPr>
            <a:picLocks noChangeAspect="1"/>
          </p:cNvPicPr>
          <p:nvPr/>
        </p:nvPicPr>
        <p:blipFill>
          <a:blip r:embed="rId2"/>
          <a:stretch>
            <a:fillRect/>
          </a:stretch>
        </p:blipFill>
        <p:spPr>
          <a:xfrm>
            <a:off x="-28135" y="7516"/>
            <a:ext cx="12192000" cy="6850864"/>
          </a:xfrm>
          <a:prstGeom prst="rect">
            <a:avLst/>
          </a:prstGeom>
        </p:spPr>
      </p:pic>
      <p:sp>
        <p:nvSpPr>
          <p:cNvPr id="17" name="Rectangle 1">
            <a:extLst>
              <a:ext uri="{FF2B5EF4-FFF2-40B4-BE49-F238E27FC236}">
                <a16:creationId xmlns:a16="http://schemas.microsoft.com/office/drawing/2014/main" id="{27F3F007-3439-45EC-9791-94588DE23950}"/>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sp>
        <p:nvSpPr>
          <p:cNvPr id="11" name="Marcador de contenido 2">
            <a:extLst>
              <a:ext uri="{FF2B5EF4-FFF2-40B4-BE49-F238E27FC236}">
                <a16:creationId xmlns:a16="http://schemas.microsoft.com/office/drawing/2014/main" id="{D5ABEB3C-F1D2-4C85-9562-01FD95F97227}"/>
              </a:ext>
            </a:extLst>
          </p:cNvPr>
          <p:cNvSpPr>
            <a:spLocks noGrp="1"/>
          </p:cNvSpPr>
          <p:nvPr>
            <p:ph idx="1"/>
          </p:nvPr>
        </p:nvSpPr>
        <p:spPr>
          <a:xfrm>
            <a:off x="1524951" y="6102217"/>
            <a:ext cx="10515600" cy="1325563"/>
          </a:xfrm>
        </p:spPr>
        <p:txBody>
          <a:bodyPr>
            <a:normAutofit/>
          </a:bodyPr>
          <a:lstStyle/>
          <a:p>
            <a:pPr marL="0" indent="0" algn="r">
              <a:buNone/>
            </a:pPr>
            <a:r>
              <a:rPr lang="en-AU" sz="1200" dirty="0"/>
              <a:t>Comprehensive Health Care Routes, defined in the Comprehensive Health Care Policy</a:t>
            </a:r>
          </a:p>
          <a:p>
            <a:pPr marL="0" indent="0" algn="r">
              <a:buNone/>
            </a:pPr>
            <a:r>
              <a:rPr lang="en-AU" sz="1200" dirty="0"/>
              <a:t>(Resolution No. 2626 of 2019). </a:t>
            </a:r>
          </a:p>
        </p:txBody>
      </p:sp>
      <p:pic>
        <p:nvPicPr>
          <p:cNvPr id="3" name="Imagen 2">
            <a:extLst>
              <a:ext uri="{FF2B5EF4-FFF2-40B4-BE49-F238E27FC236}">
                <a16:creationId xmlns:a16="http://schemas.microsoft.com/office/drawing/2014/main" id="{F155D512-B0A7-40E1-844E-86279FFB8C59}"/>
              </a:ext>
            </a:extLst>
          </p:cNvPr>
          <p:cNvPicPr>
            <a:picLocks noChangeAspect="1"/>
          </p:cNvPicPr>
          <p:nvPr/>
        </p:nvPicPr>
        <p:blipFill rotWithShape="1">
          <a:blip r:embed="rId3"/>
          <a:srcRect t="18535"/>
          <a:stretch/>
        </p:blipFill>
        <p:spPr>
          <a:xfrm>
            <a:off x="-79651" y="2630394"/>
            <a:ext cx="12295031" cy="5634111"/>
          </a:xfrm>
          <a:prstGeom prst="rect">
            <a:avLst/>
          </a:prstGeom>
        </p:spPr>
      </p:pic>
      <p:grpSp>
        <p:nvGrpSpPr>
          <p:cNvPr id="12" name="Grupo 11">
            <a:extLst>
              <a:ext uri="{FF2B5EF4-FFF2-40B4-BE49-F238E27FC236}">
                <a16:creationId xmlns:a16="http://schemas.microsoft.com/office/drawing/2014/main" id="{A48874A5-9075-4B1A-8A74-E4841BAA2B4F}"/>
              </a:ext>
            </a:extLst>
          </p:cNvPr>
          <p:cNvGrpSpPr/>
          <p:nvPr/>
        </p:nvGrpSpPr>
        <p:grpSpPr>
          <a:xfrm>
            <a:off x="1180834" y="1154002"/>
            <a:ext cx="11034546" cy="3212303"/>
            <a:chOff x="1157454" y="1822390"/>
            <a:chExt cx="11034546" cy="3212303"/>
          </a:xfrm>
        </p:grpSpPr>
        <p:sp>
          <p:nvSpPr>
            <p:cNvPr id="13" name="Título 1">
              <a:extLst>
                <a:ext uri="{FF2B5EF4-FFF2-40B4-BE49-F238E27FC236}">
                  <a16:creationId xmlns:a16="http://schemas.microsoft.com/office/drawing/2014/main" id="{8EF87450-8D1B-47DC-8EEA-448FD171B291}"/>
                </a:ext>
              </a:extLst>
            </p:cNvPr>
            <p:cNvSpPr txBox="1">
              <a:spLocks/>
            </p:cNvSpPr>
            <p:nvPr/>
          </p:nvSpPr>
          <p:spPr>
            <a:xfrm>
              <a:off x="3050062" y="2760509"/>
              <a:ext cx="9141938" cy="1325563"/>
            </a:xfrm>
            <a:prstGeom prst="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5400000" scaled="1"/>
              <a:tileRect/>
            </a:gradFill>
            <a:ln>
              <a:solidFill>
                <a:schemeClr val="accent4">
                  <a:lumMod val="75000"/>
                </a:schemeClr>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AU" sz="2000" b="1" dirty="0"/>
                <a:t>	</a:t>
              </a:r>
              <a:r>
                <a:rPr lang="en-US" sz="2000" b="1" dirty="0"/>
                <a:t> </a:t>
              </a:r>
              <a:r>
                <a:rPr lang="en-US" sz="2200" b="1" dirty="0"/>
                <a:t>Promote the use of the best environmental practices in dental clinics to 	reduce the emissions of mercury and mercury compounds to water and </a:t>
              </a:r>
            </a:p>
            <a:p>
              <a:pPr>
                <a:lnSpc>
                  <a:spcPct val="120000"/>
                </a:lnSpc>
              </a:pPr>
              <a:r>
                <a:rPr lang="en-US" sz="2200" b="1" dirty="0"/>
                <a:t>the ground.</a:t>
              </a:r>
            </a:p>
          </p:txBody>
        </p:sp>
        <p:sp>
          <p:nvSpPr>
            <p:cNvPr id="14" name="Forma libre: forma 13">
              <a:extLst>
                <a:ext uri="{FF2B5EF4-FFF2-40B4-BE49-F238E27FC236}">
                  <a16:creationId xmlns:a16="http://schemas.microsoft.com/office/drawing/2014/main" id="{58443CF0-A87D-4DDB-B5D1-0751132E9A81}"/>
                </a:ext>
              </a:extLst>
            </p:cNvPr>
            <p:cNvSpPr/>
            <p:nvPr/>
          </p:nvSpPr>
          <p:spPr>
            <a:xfrm>
              <a:off x="3846295" y="3535243"/>
              <a:ext cx="550532" cy="1038502"/>
            </a:xfrm>
            <a:custGeom>
              <a:avLst/>
              <a:gdLst>
                <a:gd name="connsiteX0" fmla="*/ 0 w 550532"/>
                <a:gd name="connsiteY0" fmla="*/ 1038502 h 1038502"/>
                <a:gd name="connsiteX1" fmla="*/ 275266 w 550532"/>
                <a:gd name="connsiteY1" fmla="*/ 1038502 h 1038502"/>
                <a:gd name="connsiteX2" fmla="*/ 275266 w 550532"/>
                <a:gd name="connsiteY2" fmla="*/ 0 h 1038502"/>
                <a:gd name="connsiteX3" fmla="*/ 550532 w 550532"/>
                <a:gd name="connsiteY3" fmla="*/ 0 h 1038502"/>
              </a:gdLst>
              <a:ahLst/>
              <a:cxnLst>
                <a:cxn ang="0">
                  <a:pos x="connsiteX0" y="connsiteY0"/>
                </a:cxn>
                <a:cxn ang="0">
                  <a:pos x="connsiteX1" y="connsiteY1"/>
                </a:cxn>
                <a:cxn ang="0">
                  <a:pos x="connsiteX2" y="connsiteY2"/>
                </a:cxn>
                <a:cxn ang="0">
                  <a:pos x="connsiteX3" y="connsiteY3"/>
                </a:cxn>
              </a:cxnLst>
              <a:rect l="l" t="t" r="r" b="b"/>
              <a:pathLst>
                <a:path w="550532" h="1038502">
                  <a:moveTo>
                    <a:pt x="0" y="1038502"/>
                  </a:moveTo>
                  <a:lnTo>
                    <a:pt x="275266" y="1038502"/>
                  </a:lnTo>
                  <a:lnTo>
                    <a:pt x="275266" y="0"/>
                  </a:lnTo>
                  <a:lnTo>
                    <a:pt x="550532" y="0"/>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58581" tIns="489866" rIns="258581" bIns="489866" numCol="1" spcCol="1270" anchor="ctr" anchorCtr="0">
              <a:noAutofit/>
            </a:bodyPr>
            <a:lstStyle/>
            <a:p>
              <a:pPr marL="0" lvl="0" indent="0" algn="ctr" defTabSz="800100">
                <a:lnSpc>
                  <a:spcPct val="90000"/>
                </a:lnSpc>
                <a:spcBef>
                  <a:spcPct val="0"/>
                </a:spcBef>
                <a:spcAft>
                  <a:spcPct val="35000"/>
                </a:spcAft>
                <a:buNone/>
              </a:pPr>
              <a:endParaRPr lang="es-CO" sz="1800" kern="1200">
                <a:solidFill>
                  <a:schemeClr val="tx1"/>
                </a:solidFill>
              </a:endParaRPr>
            </a:p>
          </p:txBody>
        </p:sp>
        <p:pic>
          <p:nvPicPr>
            <p:cNvPr id="15" name="Imagen 14">
              <a:extLst>
                <a:ext uri="{FF2B5EF4-FFF2-40B4-BE49-F238E27FC236}">
                  <a16:creationId xmlns:a16="http://schemas.microsoft.com/office/drawing/2014/main" id="{124A0362-A842-4770-A74D-ADE2AC59C477}"/>
                </a:ext>
              </a:extLst>
            </p:cNvPr>
            <p:cNvPicPr>
              <a:picLocks noChangeAspect="1"/>
            </p:cNvPicPr>
            <p:nvPr/>
          </p:nvPicPr>
          <p:blipFill>
            <a:blip r:embed="rId4"/>
            <a:stretch>
              <a:fillRect/>
            </a:stretch>
          </p:blipFill>
          <p:spPr>
            <a:xfrm>
              <a:off x="1157454" y="1822390"/>
              <a:ext cx="3212303" cy="3212303"/>
            </a:xfrm>
            <a:prstGeom prst="rect">
              <a:avLst/>
            </a:prstGeom>
          </p:spPr>
        </p:pic>
        <p:sp>
          <p:nvSpPr>
            <p:cNvPr id="16" name="CuadroTexto 15">
              <a:extLst>
                <a:ext uri="{FF2B5EF4-FFF2-40B4-BE49-F238E27FC236}">
                  <a16:creationId xmlns:a16="http://schemas.microsoft.com/office/drawing/2014/main" id="{43740352-1D4D-4262-9336-1CEB4F77CB99}"/>
                </a:ext>
              </a:extLst>
            </p:cNvPr>
            <p:cNvSpPr txBox="1"/>
            <p:nvPr/>
          </p:nvSpPr>
          <p:spPr>
            <a:xfrm>
              <a:off x="2288101" y="3038571"/>
              <a:ext cx="1068155" cy="769441"/>
            </a:xfrm>
            <a:prstGeom prst="rect">
              <a:avLst/>
            </a:prstGeom>
            <a:noFill/>
          </p:spPr>
          <p:txBody>
            <a:bodyPr wrap="square" rtlCol="0">
              <a:spAutoFit/>
            </a:bodyPr>
            <a:lstStyle/>
            <a:p>
              <a:pPr algn="ctr"/>
              <a:r>
                <a:rPr lang="es-CO" sz="4400" b="1" dirty="0"/>
                <a:t>6.</a:t>
              </a:r>
            </a:p>
          </p:txBody>
        </p:sp>
      </p:grpSp>
    </p:spTree>
    <p:extLst>
      <p:ext uri="{BB962C8B-B14F-4D97-AF65-F5344CB8AC3E}">
        <p14:creationId xmlns:p14="http://schemas.microsoft.com/office/powerpoint/2010/main" val="93794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A240033-5BA7-325D-6AE7-575F0A3290C0}"/>
              </a:ext>
            </a:extLst>
          </p:cNvPr>
          <p:cNvPicPr>
            <a:picLocks noChangeAspect="1"/>
          </p:cNvPicPr>
          <p:nvPr/>
        </p:nvPicPr>
        <p:blipFill>
          <a:blip r:embed="rId2"/>
          <a:stretch>
            <a:fillRect/>
          </a:stretch>
        </p:blipFill>
        <p:spPr>
          <a:xfrm>
            <a:off x="0" y="3568"/>
            <a:ext cx="12192000" cy="6850864"/>
          </a:xfrm>
          <a:prstGeom prst="rect">
            <a:avLst/>
          </a:prstGeom>
        </p:spPr>
      </p:pic>
      <p:sp>
        <p:nvSpPr>
          <p:cNvPr id="4" name="Marcador de contenido 2">
            <a:extLst>
              <a:ext uri="{FF2B5EF4-FFF2-40B4-BE49-F238E27FC236}">
                <a16:creationId xmlns:a16="http://schemas.microsoft.com/office/drawing/2014/main" id="{E3160BEB-5B72-4D86-8A61-9B5039774E4E}"/>
              </a:ext>
            </a:extLst>
          </p:cNvPr>
          <p:cNvSpPr txBox="1">
            <a:spLocks/>
          </p:cNvSpPr>
          <p:nvPr/>
        </p:nvSpPr>
        <p:spPr>
          <a:xfrm>
            <a:off x="259824" y="2877741"/>
            <a:ext cx="10657558" cy="26006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buFont typeface="Arial" panose="020B0604020202020204" pitchFamily="34" charset="0"/>
              <a:buChar char="•"/>
            </a:pPr>
            <a:r>
              <a:rPr lang="en-US" sz="2200" b="1" dirty="0">
                <a:latin typeface="+mj-lt"/>
              </a:rPr>
              <a:t>It has manifested not accepting the modification proposals presented by the African countries in Part II of the Annex A of the Convention </a:t>
            </a:r>
          </a:p>
          <a:p>
            <a:pPr marL="342900" indent="-342900" algn="just">
              <a:buFont typeface="Arial" panose="020B0604020202020204" pitchFamily="34" charset="0"/>
              <a:buChar char="•"/>
            </a:pPr>
            <a:r>
              <a:rPr lang="en-US" sz="2200" b="1" dirty="0">
                <a:latin typeface="+mj-lt"/>
              </a:rPr>
              <a:t>This position has been run by the Colombia Chancellery - Ministry of Foreign Affairs, according to the protocol defined for such purposes. The position is based on the available international evidence, in pursuit of improving oral health. Recommendation of the FDI and CDF.</a:t>
            </a:r>
          </a:p>
        </p:txBody>
      </p:sp>
      <p:sp>
        <p:nvSpPr>
          <p:cNvPr id="2" name="CuadroTexto 1"/>
          <p:cNvSpPr txBox="1"/>
          <p:nvPr/>
        </p:nvSpPr>
        <p:spPr>
          <a:xfrm>
            <a:off x="-188686" y="902604"/>
            <a:ext cx="10233231" cy="954107"/>
          </a:xfrm>
          <a:prstGeom prst="rect">
            <a:avLst/>
          </a:prstGeom>
          <a:solidFill>
            <a:schemeClr val="accent1">
              <a:lumMod val="20000"/>
              <a:lumOff val="80000"/>
            </a:schemeClr>
          </a:solidFill>
          <a:ln>
            <a:solidFill>
              <a:srgbClr val="C00000"/>
            </a:solidFill>
          </a:ln>
        </p:spPr>
        <p:txBody>
          <a:bodyPr wrap="square" rtlCol="0">
            <a:spAutoFit/>
          </a:bodyPr>
          <a:lstStyle/>
          <a:p>
            <a:pPr algn="r"/>
            <a:r>
              <a:rPr lang="en-US" sz="2800" b="1" dirty="0">
                <a:latin typeface="+mj-lt"/>
              </a:rPr>
              <a:t>The Ministry of Health and Social Protection’s position prior to being part of the Minamata Convention</a:t>
            </a:r>
          </a:p>
        </p:txBody>
      </p:sp>
    </p:spTree>
    <p:extLst>
      <p:ext uri="{BB962C8B-B14F-4D97-AF65-F5344CB8AC3E}">
        <p14:creationId xmlns:p14="http://schemas.microsoft.com/office/powerpoint/2010/main" val="260584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4" name="Imagen 3">
            <a:extLst>
              <a:ext uri="{FF2B5EF4-FFF2-40B4-BE49-F238E27FC236}">
                <a16:creationId xmlns:a16="http://schemas.microsoft.com/office/drawing/2014/main" id="{6A240033-5BA7-325D-6AE7-575F0A3290C0}"/>
              </a:ext>
            </a:extLst>
          </p:cNvPr>
          <p:cNvPicPr>
            <a:picLocks noChangeAspect="1"/>
          </p:cNvPicPr>
          <p:nvPr/>
        </p:nvPicPr>
        <p:blipFill>
          <a:blip r:embed="rId2"/>
          <a:stretch>
            <a:fillRect/>
          </a:stretch>
        </p:blipFill>
        <p:spPr>
          <a:xfrm>
            <a:off x="0" y="3568"/>
            <a:ext cx="12192000" cy="6850864"/>
          </a:xfrm>
          <a:prstGeom prst="rect">
            <a:avLst/>
          </a:prstGeom>
        </p:spPr>
      </p:pic>
      <p:sp>
        <p:nvSpPr>
          <p:cNvPr id="5" name="Título 1">
            <a:extLst>
              <a:ext uri="{FF2B5EF4-FFF2-40B4-BE49-F238E27FC236}">
                <a16:creationId xmlns:a16="http://schemas.microsoft.com/office/drawing/2014/main" id="{DBA94F76-490C-4857-8CCD-03546573665A}"/>
              </a:ext>
            </a:extLst>
          </p:cNvPr>
          <p:cNvSpPr txBox="1">
            <a:spLocks/>
          </p:cNvSpPr>
          <p:nvPr/>
        </p:nvSpPr>
        <p:spPr>
          <a:xfrm>
            <a:off x="-524476" y="454417"/>
            <a:ext cx="10515600" cy="1325563"/>
          </a:xfrm>
          <a:prstGeom prst="rect">
            <a:avLst/>
          </a:prstGeom>
          <a:solidFill>
            <a:schemeClr val="accent1">
              <a:lumMod val="20000"/>
              <a:lumOff val="80000"/>
            </a:schemeClr>
          </a:solidFill>
          <a:ln>
            <a:solidFill>
              <a:srgbClr val="C000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457200" algn="ctr"/>
            <a:r>
              <a:rPr lang="en-AU" sz="2800" b="1" u="sng" dirty="0">
                <a:solidFill>
                  <a:schemeClr val="accent1">
                    <a:lumMod val="50000"/>
                  </a:schemeClr>
                </a:solidFill>
              </a:rPr>
              <a:t>IMPORTANT CONCLUSIONS OF THE WORK DONE IN COLOMBIA</a:t>
            </a:r>
          </a:p>
        </p:txBody>
      </p:sp>
      <p:sp>
        <p:nvSpPr>
          <p:cNvPr id="8" name="Rectangle 3">
            <a:extLst>
              <a:ext uri="{FF2B5EF4-FFF2-40B4-BE49-F238E27FC236}">
                <a16:creationId xmlns:a16="http://schemas.microsoft.com/office/drawing/2014/main" id="{F1747BD0-5525-4309-A767-78FD1D76916C}"/>
              </a:ext>
            </a:extLst>
          </p:cNvPr>
          <p:cNvSpPr>
            <a:spLocks noChangeArrowheads="1"/>
          </p:cNvSpPr>
          <p:nvPr/>
        </p:nvSpPr>
        <p:spPr bwMode="auto">
          <a:xfrm>
            <a:off x="391052" y="2150802"/>
            <a:ext cx="10829324" cy="4843004"/>
          </a:xfrm>
          <a:prstGeom prst="rect">
            <a:avLst/>
          </a:prstGeom>
          <a:noFill/>
          <a:ln>
            <a:noFill/>
          </a:ln>
          <a:effectLst/>
        </p:spPr>
        <p:txBody>
          <a:bodyPr vert="horz" wrap="square" lIns="0" tIns="-17457" rIns="0" bIns="-17457"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s-CO" altLang="es-CO" sz="2200" b="0" i="0" u="none" strike="noStrike" cap="none" normalizeH="0" baseline="0" dirty="0" err="1">
                <a:ln>
                  <a:noFill/>
                </a:ln>
                <a:solidFill>
                  <a:srgbClr val="202124"/>
                </a:solidFill>
                <a:effectLst/>
                <a:latin typeface="inherit"/>
              </a:rPr>
              <a:t>Establish</a:t>
            </a:r>
            <a:r>
              <a:rPr kumimoji="0" lang="es-CO" altLang="es-CO" sz="2200" b="0" i="0" u="none" strike="noStrike" cap="none" normalizeH="0" baseline="0" dirty="0">
                <a:ln>
                  <a:noFill/>
                </a:ln>
                <a:solidFill>
                  <a:srgbClr val="202124"/>
                </a:solidFill>
                <a:effectLst/>
                <a:latin typeface="inherit"/>
              </a:rPr>
              <a:t> </a:t>
            </a:r>
            <a:r>
              <a:rPr kumimoji="0" lang="es-CO" altLang="es-CO" sz="2200" b="0" i="0" u="none" strike="noStrike" cap="none" normalizeH="0" baseline="0" dirty="0" err="1">
                <a:ln>
                  <a:noFill/>
                </a:ln>
                <a:solidFill>
                  <a:srgbClr val="202124"/>
                </a:solidFill>
                <a:effectLst/>
                <a:latin typeface="inherit"/>
              </a:rPr>
              <a:t>national</a:t>
            </a:r>
            <a:r>
              <a:rPr kumimoji="0" lang="es-CO" altLang="es-CO" sz="2200" b="0" i="0" u="none" strike="noStrike" cap="none" normalizeH="0" baseline="0" dirty="0">
                <a:ln>
                  <a:noFill/>
                </a:ln>
                <a:solidFill>
                  <a:srgbClr val="202124"/>
                </a:solidFill>
                <a:effectLst/>
                <a:latin typeface="inherit"/>
              </a:rPr>
              <a:t> </a:t>
            </a:r>
            <a:r>
              <a:rPr kumimoji="0" lang="es-CO" altLang="es-CO" sz="2200" b="0" i="0" u="none" strike="noStrike" cap="none" normalizeH="0" baseline="0" dirty="0" err="1">
                <a:ln>
                  <a:noFill/>
                </a:ln>
                <a:solidFill>
                  <a:srgbClr val="202124"/>
                </a:solidFill>
                <a:effectLst/>
                <a:latin typeface="inherit"/>
              </a:rPr>
              <a:t>goals</a:t>
            </a:r>
            <a:r>
              <a:rPr kumimoji="0" lang="es-CO" altLang="es-CO" sz="2200" b="0" i="0" u="none" strike="noStrike" cap="none" normalizeH="0" baseline="0" dirty="0">
                <a:ln>
                  <a:noFill/>
                </a:ln>
                <a:solidFill>
                  <a:srgbClr val="202124"/>
                </a:solidFill>
                <a:effectLst/>
                <a:latin typeface="inherit"/>
              </a:rPr>
              <a:t> </a:t>
            </a:r>
            <a:r>
              <a:rPr kumimoji="0" lang="es-CO" altLang="es-CO" sz="2200" b="0" i="0" u="none" strike="noStrike" cap="none" normalizeH="0" baseline="0" dirty="0" err="1">
                <a:ln>
                  <a:noFill/>
                </a:ln>
                <a:solidFill>
                  <a:srgbClr val="202124"/>
                </a:solidFill>
                <a:effectLst/>
                <a:latin typeface="inherit"/>
              </a:rPr>
              <a:t>on</a:t>
            </a:r>
            <a:r>
              <a:rPr kumimoji="0" lang="es-CO" altLang="es-CO" sz="2200" b="0" i="0" u="none" strike="noStrike" cap="none" normalizeH="0" baseline="0" dirty="0">
                <a:ln>
                  <a:noFill/>
                </a:ln>
                <a:solidFill>
                  <a:srgbClr val="202124"/>
                </a:solidFill>
                <a:effectLst/>
                <a:latin typeface="inherit"/>
              </a:rPr>
              <a:t> caries </a:t>
            </a:r>
            <a:r>
              <a:rPr kumimoji="0" lang="es-CO" altLang="es-CO" sz="2200" b="0" i="0" u="none" strike="noStrike" cap="none" normalizeH="0" baseline="0" dirty="0" err="1">
                <a:ln>
                  <a:noFill/>
                </a:ln>
                <a:solidFill>
                  <a:srgbClr val="202124"/>
                </a:solidFill>
                <a:effectLst/>
                <a:latin typeface="inherit"/>
              </a:rPr>
              <a:t>prevention</a:t>
            </a:r>
            <a:r>
              <a:rPr kumimoji="0" lang="es-CO" altLang="es-CO" sz="2200" b="0" i="0" u="none" strike="noStrike" cap="none" normalizeH="0" baseline="0" dirty="0">
                <a:ln>
                  <a:noFill/>
                </a:ln>
                <a:solidFill>
                  <a:srgbClr val="202124"/>
                </a:solidFill>
                <a:effectLst/>
                <a:latin typeface="inherit"/>
              </a:rPr>
              <a:t> and </a:t>
            </a:r>
            <a:r>
              <a:rPr kumimoji="0" lang="es-CO" altLang="es-CO" sz="2200" b="0" i="0" u="none" strike="noStrike" cap="none" normalizeH="0" baseline="0" dirty="0" err="1">
                <a:ln>
                  <a:noFill/>
                </a:ln>
                <a:solidFill>
                  <a:srgbClr val="202124"/>
                </a:solidFill>
                <a:effectLst/>
                <a:latin typeface="inherit"/>
              </a:rPr>
              <a:t>the</a:t>
            </a:r>
            <a:r>
              <a:rPr kumimoji="0" lang="es-CO" altLang="es-CO" sz="2200" b="0" i="0" u="none" strike="noStrike" cap="none" normalizeH="0" baseline="0" dirty="0">
                <a:ln>
                  <a:noFill/>
                </a:ln>
                <a:solidFill>
                  <a:srgbClr val="202124"/>
                </a:solidFill>
                <a:effectLst/>
                <a:latin typeface="inherit"/>
              </a:rPr>
              <a:t> </a:t>
            </a:r>
            <a:r>
              <a:rPr kumimoji="0" lang="es-CO" altLang="es-CO" sz="2200" b="0" i="0" u="none" strike="noStrike" cap="none" normalizeH="0" baseline="0" dirty="0" err="1">
                <a:ln>
                  <a:noFill/>
                </a:ln>
                <a:solidFill>
                  <a:srgbClr val="202124"/>
                </a:solidFill>
                <a:effectLst/>
                <a:latin typeface="inherit"/>
              </a:rPr>
              <a:t>controlled</a:t>
            </a:r>
            <a:r>
              <a:rPr kumimoji="0" lang="es-CO" altLang="es-CO" sz="2200" b="0" i="0" u="none" strike="noStrike" cap="none" normalizeH="0" baseline="0" dirty="0">
                <a:ln>
                  <a:noFill/>
                </a:ln>
                <a:solidFill>
                  <a:srgbClr val="202124"/>
                </a:solidFill>
                <a:effectLst/>
                <a:latin typeface="inherit"/>
              </a:rPr>
              <a:t> use </a:t>
            </a:r>
            <a:r>
              <a:rPr kumimoji="0" lang="es-CO" altLang="es-CO" sz="2200" b="0" i="0" u="none" strike="noStrike" cap="none" normalizeH="0" baseline="0" dirty="0" err="1">
                <a:ln>
                  <a:noFill/>
                </a:ln>
                <a:solidFill>
                  <a:srgbClr val="202124"/>
                </a:solidFill>
                <a:effectLst/>
                <a:latin typeface="inherit"/>
              </a:rPr>
              <a:t>of</a:t>
            </a:r>
            <a:r>
              <a:rPr kumimoji="0" lang="es-CO" altLang="es-CO" sz="2200" b="0" i="0" u="none" strike="noStrike" cap="none" normalizeH="0" baseline="0" dirty="0">
                <a:ln>
                  <a:noFill/>
                </a:ln>
                <a:solidFill>
                  <a:srgbClr val="202124"/>
                </a:solidFill>
                <a:effectLst/>
                <a:latin typeface="inherit"/>
              </a:rPr>
              <a:t> </a:t>
            </a:r>
            <a:r>
              <a:rPr kumimoji="0" lang="es-CO" altLang="es-CO" sz="2200" b="0" i="0" u="none" strike="noStrike" cap="none" normalizeH="0" baseline="0" dirty="0" err="1">
                <a:ln>
                  <a:noFill/>
                </a:ln>
                <a:solidFill>
                  <a:srgbClr val="202124"/>
                </a:solidFill>
                <a:effectLst/>
                <a:latin typeface="inherit"/>
              </a:rPr>
              <a:t>fluor</a:t>
            </a:r>
            <a:r>
              <a:rPr kumimoji="0" lang="es-CO" altLang="es-CO" sz="2200" b="0" i="0" u="none" strike="noStrike" cap="none" normalizeH="0" baseline="0" dirty="0">
                <a:ln>
                  <a:noFill/>
                </a:ln>
                <a:solidFill>
                  <a:srgbClr val="202124"/>
                </a:solidFill>
                <a:effectLst/>
                <a:latin typeface="inherit"/>
              </a:rPr>
              <a:t> and </a:t>
            </a:r>
            <a:r>
              <a:rPr kumimoji="0" lang="es-CO" altLang="es-CO" sz="2200" b="0" i="0" u="none" strike="noStrike" cap="none" normalizeH="0" baseline="0" dirty="0" err="1">
                <a:ln>
                  <a:noFill/>
                </a:ln>
                <a:solidFill>
                  <a:srgbClr val="202124"/>
                </a:solidFill>
                <a:effectLst/>
                <a:latin typeface="inherit"/>
              </a:rPr>
              <a:t>obturations</a:t>
            </a:r>
            <a:r>
              <a:rPr kumimoji="0" lang="es-CO" altLang="es-CO" sz="2200" b="0" i="0" u="none" strike="noStrike" cap="none" normalizeH="0" baseline="0" dirty="0">
                <a:ln>
                  <a:noFill/>
                </a:ln>
                <a:solidFill>
                  <a:srgbClr val="202124"/>
                </a:solidFill>
                <a:effectLst/>
                <a:latin typeface="inherit"/>
              </a:rPr>
              <a:t> in </a:t>
            </a:r>
            <a:r>
              <a:rPr kumimoji="0" lang="es-CO" altLang="es-CO" sz="2200" b="0" i="0" u="none" strike="noStrike" cap="none" normalizeH="0" baseline="0" dirty="0" err="1">
                <a:ln>
                  <a:noFill/>
                </a:ln>
                <a:solidFill>
                  <a:srgbClr val="202124"/>
                </a:solidFill>
                <a:effectLst/>
                <a:latin typeface="inherit"/>
              </a:rPr>
              <a:t>amalgams</a:t>
            </a:r>
            <a:r>
              <a:rPr kumimoji="0" lang="es-CO" altLang="es-CO" sz="2200" b="0" i="0" u="none" strike="noStrike" cap="none" normalizeH="0" baseline="0" dirty="0">
                <a:ln>
                  <a:noFill/>
                </a:ln>
                <a:solidFill>
                  <a:srgbClr val="202124"/>
                </a:solidFill>
                <a:effectLst/>
                <a:latin typeface="inherit"/>
              </a:rPr>
              <a:t>.</a:t>
            </a:r>
          </a:p>
          <a:p>
            <a:pPr marR="0" lvl="0" algn="l" defTabSz="914400" rtl="0" eaLnBrk="0" fontAlgn="base" latinLnBrk="0" hangingPunct="0">
              <a:lnSpc>
                <a:spcPct val="100000"/>
              </a:lnSpc>
              <a:spcBef>
                <a:spcPct val="0"/>
              </a:spcBef>
              <a:spcAft>
                <a:spcPct val="0"/>
              </a:spcAft>
              <a:buClrTx/>
              <a:buSzTx/>
              <a:tabLst/>
            </a:pPr>
            <a:endParaRPr kumimoji="0" lang="es-CO" altLang="es-CO" sz="2200" b="0" i="0" u="none" strike="noStrike" cap="none" normalizeH="0" baseline="0" dirty="0">
              <a:ln>
                <a:noFill/>
              </a:ln>
              <a:solidFill>
                <a:srgbClr val="202124"/>
              </a:solidFill>
              <a:effectLst/>
              <a:latin typeface="inherit"/>
            </a:endParaRPr>
          </a:p>
          <a:p>
            <a:pPr lvl="0" eaLnBrk="0" fontAlgn="base" hangingPunct="0">
              <a:spcBef>
                <a:spcPct val="0"/>
              </a:spcBef>
              <a:spcAft>
                <a:spcPct val="0"/>
              </a:spcAft>
            </a:pPr>
            <a:r>
              <a:rPr kumimoji="0" lang="es-CO" altLang="es-CO" sz="2200" b="0" i="0" u="none" strike="noStrike" cap="none" normalizeH="0" baseline="0" dirty="0">
                <a:ln>
                  <a:noFill/>
                </a:ln>
                <a:solidFill>
                  <a:srgbClr val="202124"/>
                </a:solidFill>
                <a:effectLst/>
                <a:latin typeface="inherit"/>
              </a:rPr>
              <a:t>2. </a:t>
            </a:r>
            <a:r>
              <a:rPr lang="en-US" sz="2200" dirty="0"/>
              <a:t>Even though research concerning the associated effects to the exposition and use of dental fillings in children younger that 6 years and pregnant people.</a:t>
            </a:r>
          </a:p>
          <a:p>
            <a:pPr lvl="0" eaLnBrk="0" fontAlgn="base" hangingPunct="0">
              <a:spcBef>
                <a:spcPct val="0"/>
              </a:spcBef>
              <a:spcAft>
                <a:spcPct val="0"/>
              </a:spcAft>
            </a:pPr>
            <a:endParaRPr lang="en-US" sz="2200" dirty="0"/>
          </a:p>
          <a:p>
            <a:pPr lvl="0" eaLnBrk="0" fontAlgn="base" hangingPunct="0">
              <a:spcBef>
                <a:spcPct val="0"/>
              </a:spcBef>
              <a:spcAft>
                <a:spcPct val="0"/>
              </a:spcAft>
            </a:pPr>
            <a:r>
              <a:rPr lang="en-US" sz="2200" dirty="0"/>
              <a:t>3. </a:t>
            </a:r>
            <a:r>
              <a:rPr lang="en-AU" sz="2200" dirty="0"/>
              <a:t>The financing of restoration materials different to dental amalgams, such as resins and ionomers, which in the Colombian system have been financed since 1993 with the Law 100.</a:t>
            </a:r>
          </a:p>
          <a:p>
            <a:pPr lvl="0" eaLnBrk="0" fontAlgn="base" hangingPunct="0">
              <a:spcBef>
                <a:spcPct val="0"/>
              </a:spcBef>
              <a:spcAft>
                <a:spcPct val="0"/>
              </a:spcAft>
            </a:pPr>
            <a:endParaRPr lang="en-AU" sz="2200" dirty="0"/>
          </a:p>
          <a:p>
            <a:pPr lvl="0" eaLnBrk="0" fontAlgn="base" hangingPunct="0">
              <a:spcBef>
                <a:spcPct val="0"/>
              </a:spcBef>
              <a:spcAft>
                <a:spcPct val="0"/>
              </a:spcAft>
            </a:pPr>
            <a:r>
              <a:rPr lang="en-AU" sz="2200" dirty="0"/>
              <a:t>4. There is an articulated work with dental institutions, aiming to promote research, development and use of measures to prevent sickness and use anticipatory actions, as well as the implementation of preventive techniques and more conservative materials. </a:t>
            </a:r>
            <a:endParaRPr lang="en-US" sz="2200" dirty="0"/>
          </a:p>
          <a:p>
            <a:pPr lvl="0" eaLnBrk="0" fontAlgn="base" hangingPunct="0">
              <a:spcBef>
                <a:spcPct val="0"/>
              </a:spcBef>
              <a:spcAft>
                <a:spcPct val="0"/>
              </a:spcAft>
            </a:pPr>
            <a:endParaRPr kumimoji="0" lang="es-CO" altLang="es-CO" sz="2100" b="0" i="0" u="none" strike="noStrike" cap="none" normalizeH="0" baseline="0" dirty="0">
              <a:ln>
                <a:noFill/>
              </a:ln>
              <a:solidFill>
                <a:srgbClr val="202124"/>
              </a:solidFill>
              <a:effectLst/>
              <a:latin typeface="inherit"/>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endParaRPr kumimoji="0" lang="es-CO" altLang="es-CO" sz="2100" b="0" i="0" u="none" strike="noStrike" cap="none" normalizeH="0" baseline="0" dirty="0">
              <a:ln>
                <a:noFill/>
              </a:ln>
              <a:solidFill>
                <a:srgbClr val="202124"/>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100" b="0" i="0" u="none" strike="noStrike" cap="none" normalizeH="0" baseline="0" dirty="0">
                <a:ln>
                  <a:noFill/>
                </a:ln>
                <a:solidFill>
                  <a:schemeClr val="tx1"/>
                </a:solidFill>
                <a:effectLst/>
              </a:rPr>
              <a:t> </a:t>
            </a: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7079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4" name="Imagen 3">
            <a:extLst>
              <a:ext uri="{FF2B5EF4-FFF2-40B4-BE49-F238E27FC236}">
                <a16:creationId xmlns:a16="http://schemas.microsoft.com/office/drawing/2014/main" id="{6A240033-5BA7-325D-6AE7-575F0A3290C0}"/>
              </a:ext>
            </a:extLst>
          </p:cNvPr>
          <p:cNvPicPr>
            <a:picLocks noChangeAspect="1"/>
          </p:cNvPicPr>
          <p:nvPr/>
        </p:nvPicPr>
        <p:blipFill>
          <a:blip r:embed="rId2"/>
          <a:stretch>
            <a:fillRect/>
          </a:stretch>
        </p:blipFill>
        <p:spPr>
          <a:xfrm>
            <a:off x="0" y="3568"/>
            <a:ext cx="12192000" cy="6850864"/>
          </a:xfrm>
          <a:prstGeom prst="rect">
            <a:avLst/>
          </a:prstGeom>
        </p:spPr>
      </p:pic>
      <p:sp>
        <p:nvSpPr>
          <p:cNvPr id="5" name="Título 1">
            <a:extLst>
              <a:ext uri="{FF2B5EF4-FFF2-40B4-BE49-F238E27FC236}">
                <a16:creationId xmlns:a16="http://schemas.microsoft.com/office/drawing/2014/main" id="{DBA94F76-490C-4857-8CCD-03546573665A}"/>
              </a:ext>
            </a:extLst>
          </p:cNvPr>
          <p:cNvSpPr txBox="1">
            <a:spLocks/>
          </p:cNvSpPr>
          <p:nvPr/>
        </p:nvSpPr>
        <p:spPr>
          <a:xfrm>
            <a:off x="-524476" y="454417"/>
            <a:ext cx="10515600" cy="1325563"/>
          </a:xfrm>
          <a:prstGeom prst="rect">
            <a:avLst/>
          </a:prstGeom>
          <a:solidFill>
            <a:schemeClr val="accent1">
              <a:lumMod val="20000"/>
              <a:lumOff val="80000"/>
            </a:schemeClr>
          </a:solidFill>
          <a:ln>
            <a:solidFill>
              <a:srgbClr val="C000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457200" algn="ctr"/>
            <a:r>
              <a:rPr lang="en-AU" sz="2800" b="1" u="sng" dirty="0">
                <a:solidFill>
                  <a:schemeClr val="accent1">
                    <a:lumMod val="50000"/>
                  </a:schemeClr>
                </a:solidFill>
              </a:rPr>
              <a:t>IMPORTANT CONCLUSIONS OF THE WORK DONE IN COLOMBIA</a:t>
            </a:r>
          </a:p>
        </p:txBody>
      </p:sp>
      <p:sp>
        <p:nvSpPr>
          <p:cNvPr id="8" name="Rectangle 3">
            <a:extLst>
              <a:ext uri="{FF2B5EF4-FFF2-40B4-BE49-F238E27FC236}">
                <a16:creationId xmlns:a16="http://schemas.microsoft.com/office/drawing/2014/main" id="{F1747BD0-5525-4309-A767-78FD1D76916C}"/>
              </a:ext>
            </a:extLst>
          </p:cNvPr>
          <p:cNvSpPr>
            <a:spLocks noChangeArrowheads="1"/>
          </p:cNvSpPr>
          <p:nvPr/>
        </p:nvSpPr>
        <p:spPr bwMode="auto">
          <a:xfrm>
            <a:off x="524476" y="2468132"/>
            <a:ext cx="10829324" cy="3519564"/>
          </a:xfrm>
          <a:prstGeom prst="rect">
            <a:avLst/>
          </a:prstGeom>
          <a:noFill/>
          <a:ln>
            <a:noFill/>
          </a:ln>
          <a:effectLst/>
        </p:spPr>
        <p:txBody>
          <a:bodyPr vert="horz" wrap="square" lIns="0" tIns="-17457" rIns="0" bIns="-17457" numCol="1" anchor="ctr" anchorCtr="0" compatLnSpc="1">
            <a:prstTxWarp prst="textNoShape">
              <a:avLst/>
            </a:prstTxWarp>
            <a:spAutoFit/>
          </a:bodyPr>
          <a:lstStyle/>
          <a:p>
            <a:pPr lvl="0" eaLnBrk="0" fontAlgn="base" hangingPunct="0">
              <a:spcBef>
                <a:spcPct val="0"/>
              </a:spcBef>
              <a:spcAft>
                <a:spcPct val="0"/>
              </a:spcAft>
            </a:pPr>
            <a:r>
              <a:rPr lang="en-US" sz="2000" dirty="0"/>
              <a:t>5</a:t>
            </a:r>
            <a:r>
              <a:rPr lang="en-US" sz="2200" dirty="0"/>
              <a:t>. Strengthening of specific protection actions for the control of other conditions and of caries, that are included in the Comprehensive Care Route for Health Promotion.</a:t>
            </a:r>
          </a:p>
          <a:p>
            <a:pPr lvl="0" eaLnBrk="0" fontAlgn="base" hangingPunct="0">
              <a:spcBef>
                <a:spcPct val="0"/>
              </a:spcBef>
              <a:spcAft>
                <a:spcPct val="0"/>
              </a:spcAft>
            </a:pPr>
            <a:endParaRPr lang="en-US" sz="2200" dirty="0"/>
          </a:p>
          <a:p>
            <a:pPr lvl="0" eaLnBrk="0" fontAlgn="base" hangingPunct="0">
              <a:spcBef>
                <a:spcPct val="0"/>
              </a:spcBef>
              <a:spcAft>
                <a:spcPct val="0"/>
              </a:spcAft>
            </a:pPr>
            <a:r>
              <a:rPr lang="en-US" sz="2200" dirty="0"/>
              <a:t>6. Control of the use of dental amalgams in its encapsulated form, through the competences established for the Food and Drug Surveillance Institute – INVIMA.</a:t>
            </a:r>
          </a:p>
          <a:p>
            <a:pPr lvl="0" eaLnBrk="0" fontAlgn="base" hangingPunct="0">
              <a:spcBef>
                <a:spcPct val="0"/>
              </a:spcBef>
              <a:spcAft>
                <a:spcPct val="0"/>
              </a:spcAft>
            </a:pPr>
            <a:endParaRPr lang="en-US" sz="2200" dirty="0"/>
          </a:p>
          <a:p>
            <a:pPr eaLnBrk="0" fontAlgn="base" hangingPunct="0">
              <a:spcBef>
                <a:spcPct val="0"/>
              </a:spcBef>
              <a:spcAft>
                <a:spcPct val="0"/>
              </a:spcAft>
            </a:pPr>
            <a:r>
              <a:rPr lang="en-US" sz="2200" dirty="0"/>
              <a:t>7. Promotion of the use of the best environmental practices in dental services, to reduce the emissions of mercury and mercury compounds to water and soil, which is achieved in an articulated work with local authorities and the Ministry of Environment and Sustainable Development. </a:t>
            </a:r>
          </a:p>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100" b="0" i="0" u="none" strike="noStrike" cap="none" normalizeH="0" baseline="0" dirty="0">
                <a:ln>
                  <a:noFill/>
                </a:ln>
                <a:solidFill>
                  <a:schemeClr val="tx1"/>
                </a:solidFill>
                <a:effectLst/>
              </a:rPr>
              <a:t> </a:t>
            </a: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5806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600DF3C-AF8E-B424-63F6-BC452F4667D2}"/>
              </a:ext>
            </a:extLst>
          </p:cNvPr>
          <p:cNvPicPr>
            <a:picLocks noChangeAspect="1"/>
          </p:cNvPicPr>
          <p:nvPr/>
        </p:nvPicPr>
        <p:blipFill>
          <a:blip r:embed="rId2"/>
          <a:stretch>
            <a:fillRect/>
          </a:stretch>
        </p:blipFill>
        <p:spPr>
          <a:xfrm>
            <a:off x="-236562" y="0"/>
            <a:ext cx="12192000" cy="6844311"/>
          </a:xfrm>
          <a:prstGeom prst="rect">
            <a:avLst/>
          </a:prstGeom>
        </p:spPr>
      </p:pic>
      <p:pic>
        <p:nvPicPr>
          <p:cNvPr id="3" name="Imagen 2"/>
          <p:cNvPicPr>
            <a:picLocks noChangeAspect="1"/>
          </p:cNvPicPr>
          <p:nvPr/>
        </p:nvPicPr>
        <p:blipFill>
          <a:blip r:embed="rId3"/>
          <a:stretch>
            <a:fillRect/>
          </a:stretch>
        </p:blipFill>
        <p:spPr>
          <a:xfrm>
            <a:off x="2152217" y="600507"/>
            <a:ext cx="3343275" cy="5019675"/>
          </a:xfrm>
          <a:prstGeom prst="rect">
            <a:avLst/>
          </a:prstGeom>
        </p:spPr>
      </p:pic>
      <p:pic>
        <p:nvPicPr>
          <p:cNvPr id="6" name="Imagen 5"/>
          <p:cNvPicPr>
            <a:picLocks noChangeAspect="1"/>
          </p:cNvPicPr>
          <p:nvPr/>
        </p:nvPicPr>
        <p:blipFill>
          <a:blip r:embed="rId4"/>
          <a:stretch>
            <a:fillRect/>
          </a:stretch>
        </p:blipFill>
        <p:spPr>
          <a:xfrm>
            <a:off x="6647151" y="656007"/>
            <a:ext cx="3552825" cy="4867275"/>
          </a:xfrm>
          <a:prstGeom prst="rect">
            <a:avLst/>
          </a:prstGeom>
        </p:spPr>
      </p:pic>
    </p:spTree>
    <p:extLst>
      <p:ext uri="{BB962C8B-B14F-4D97-AF65-F5344CB8AC3E}">
        <p14:creationId xmlns:p14="http://schemas.microsoft.com/office/powerpoint/2010/main" val="438511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600DF3C-AF8E-B424-63F6-BC452F4667D2}"/>
              </a:ext>
            </a:extLst>
          </p:cNvPr>
          <p:cNvPicPr>
            <a:picLocks noChangeAspect="1"/>
          </p:cNvPicPr>
          <p:nvPr/>
        </p:nvPicPr>
        <p:blipFill>
          <a:blip r:embed="rId2"/>
          <a:stretch>
            <a:fillRect/>
          </a:stretch>
        </p:blipFill>
        <p:spPr>
          <a:xfrm>
            <a:off x="-236562" y="0"/>
            <a:ext cx="12192000" cy="6844311"/>
          </a:xfrm>
          <a:prstGeom prst="rect">
            <a:avLst/>
          </a:prstGeom>
        </p:spPr>
      </p:pic>
      <p:pic>
        <p:nvPicPr>
          <p:cNvPr id="2" name="Imagen 1"/>
          <p:cNvPicPr>
            <a:picLocks noChangeAspect="1"/>
          </p:cNvPicPr>
          <p:nvPr/>
        </p:nvPicPr>
        <p:blipFill>
          <a:blip r:embed="rId3"/>
          <a:stretch>
            <a:fillRect/>
          </a:stretch>
        </p:blipFill>
        <p:spPr>
          <a:xfrm>
            <a:off x="1065935" y="885825"/>
            <a:ext cx="3409950" cy="3562350"/>
          </a:xfrm>
          <a:prstGeom prst="rect">
            <a:avLst/>
          </a:prstGeom>
        </p:spPr>
      </p:pic>
      <p:pic>
        <p:nvPicPr>
          <p:cNvPr id="5" name="Imagen 4"/>
          <p:cNvPicPr>
            <a:picLocks noChangeAspect="1"/>
          </p:cNvPicPr>
          <p:nvPr/>
        </p:nvPicPr>
        <p:blipFill>
          <a:blip r:embed="rId4"/>
          <a:stretch>
            <a:fillRect/>
          </a:stretch>
        </p:blipFill>
        <p:spPr>
          <a:xfrm>
            <a:off x="4475885" y="885825"/>
            <a:ext cx="3581400" cy="4981575"/>
          </a:xfrm>
          <a:prstGeom prst="rect">
            <a:avLst/>
          </a:prstGeom>
        </p:spPr>
      </p:pic>
      <p:pic>
        <p:nvPicPr>
          <p:cNvPr id="7" name="Imagen 6"/>
          <p:cNvPicPr>
            <a:picLocks noChangeAspect="1"/>
          </p:cNvPicPr>
          <p:nvPr/>
        </p:nvPicPr>
        <p:blipFill>
          <a:blip r:embed="rId5"/>
          <a:stretch>
            <a:fillRect/>
          </a:stretch>
        </p:blipFill>
        <p:spPr>
          <a:xfrm>
            <a:off x="8039921" y="885826"/>
            <a:ext cx="3556766" cy="4018684"/>
          </a:xfrm>
          <a:prstGeom prst="rect">
            <a:avLst/>
          </a:prstGeom>
        </p:spPr>
      </p:pic>
    </p:spTree>
    <p:extLst>
      <p:ext uri="{BB962C8B-B14F-4D97-AF65-F5344CB8AC3E}">
        <p14:creationId xmlns:p14="http://schemas.microsoft.com/office/powerpoint/2010/main" val="33532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600DF3C-AF8E-B424-63F6-BC452F4667D2}"/>
              </a:ext>
            </a:extLst>
          </p:cNvPr>
          <p:cNvPicPr>
            <a:picLocks noChangeAspect="1"/>
          </p:cNvPicPr>
          <p:nvPr/>
        </p:nvPicPr>
        <p:blipFill>
          <a:blip r:embed="rId2"/>
          <a:stretch>
            <a:fillRect/>
          </a:stretch>
        </p:blipFill>
        <p:spPr>
          <a:xfrm>
            <a:off x="-236562" y="0"/>
            <a:ext cx="12192000" cy="6844311"/>
          </a:xfrm>
          <a:prstGeom prst="rect">
            <a:avLst/>
          </a:prstGeom>
        </p:spPr>
      </p:pic>
      <p:pic>
        <p:nvPicPr>
          <p:cNvPr id="3" name="Imagen 2"/>
          <p:cNvPicPr>
            <a:picLocks noChangeAspect="1"/>
          </p:cNvPicPr>
          <p:nvPr/>
        </p:nvPicPr>
        <p:blipFill>
          <a:blip r:embed="rId3"/>
          <a:stretch>
            <a:fillRect/>
          </a:stretch>
        </p:blipFill>
        <p:spPr>
          <a:xfrm>
            <a:off x="1840490" y="804862"/>
            <a:ext cx="3800475" cy="4943475"/>
          </a:xfrm>
          <a:prstGeom prst="rect">
            <a:avLst/>
          </a:prstGeom>
        </p:spPr>
      </p:pic>
      <p:pic>
        <p:nvPicPr>
          <p:cNvPr id="7" name="Imagen 6"/>
          <p:cNvPicPr>
            <a:picLocks noChangeAspect="1"/>
          </p:cNvPicPr>
          <p:nvPr/>
        </p:nvPicPr>
        <p:blipFill>
          <a:blip r:embed="rId4"/>
          <a:stretch>
            <a:fillRect/>
          </a:stretch>
        </p:blipFill>
        <p:spPr>
          <a:xfrm>
            <a:off x="6326764" y="776287"/>
            <a:ext cx="4276725" cy="4972050"/>
          </a:xfrm>
          <a:prstGeom prst="rect">
            <a:avLst/>
          </a:prstGeom>
        </p:spPr>
      </p:pic>
    </p:spTree>
    <p:extLst>
      <p:ext uri="{BB962C8B-B14F-4D97-AF65-F5344CB8AC3E}">
        <p14:creationId xmlns:p14="http://schemas.microsoft.com/office/powerpoint/2010/main" val="3268670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600DF3C-AF8E-B424-63F6-BC452F4667D2}"/>
              </a:ext>
            </a:extLst>
          </p:cNvPr>
          <p:cNvPicPr>
            <a:picLocks noChangeAspect="1"/>
          </p:cNvPicPr>
          <p:nvPr/>
        </p:nvPicPr>
        <p:blipFill>
          <a:blip r:embed="rId2"/>
          <a:stretch>
            <a:fillRect/>
          </a:stretch>
        </p:blipFill>
        <p:spPr>
          <a:xfrm>
            <a:off x="-236562" y="0"/>
            <a:ext cx="12192000" cy="6844311"/>
          </a:xfrm>
          <a:prstGeom prst="rect">
            <a:avLst/>
          </a:prstGeom>
        </p:spPr>
      </p:pic>
      <p:pic>
        <p:nvPicPr>
          <p:cNvPr id="2" name="Imagen 1"/>
          <p:cNvPicPr>
            <a:picLocks noChangeAspect="1"/>
          </p:cNvPicPr>
          <p:nvPr/>
        </p:nvPicPr>
        <p:blipFill>
          <a:blip r:embed="rId3"/>
          <a:stretch>
            <a:fillRect/>
          </a:stretch>
        </p:blipFill>
        <p:spPr>
          <a:xfrm>
            <a:off x="1849413" y="660688"/>
            <a:ext cx="4010025" cy="5010150"/>
          </a:xfrm>
          <a:prstGeom prst="rect">
            <a:avLst/>
          </a:prstGeom>
        </p:spPr>
      </p:pic>
      <p:pic>
        <p:nvPicPr>
          <p:cNvPr id="5" name="Imagen 4"/>
          <p:cNvPicPr>
            <a:picLocks noChangeAspect="1"/>
          </p:cNvPicPr>
          <p:nvPr/>
        </p:nvPicPr>
        <p:blipFill>
          <a:blip r:embed="rId4"/>
          <a:stretch>
            <a:fillRect/>
          </a:stretch>
        </p:blipFill>
        <p:spPr>
          <a:xfrm>
            <a:off x="6576579" y="508288"/>
            <a:ext cx="3943350" cy="5162550"/>
          </a:xfrm>
          <a:prstGeom prst="rect">
            <a:avLst/>
          </a:prstGeom>
        </p:spPr>
      </p:pic>
    </p:spTree>
    <p:extLst>
      <p:ext uri="{BB962C8B-B14F-4D97-AF65-F5344CB8AC3E}">
        <p14:creationId xmlns:p14="http://schemas.microsoft.com/office/powerpoint/2010/main" val="1927814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9E0FCB61-23ED-4669-8478-62F0F65D7E62}"/>
              </a:ext>
            </a:extLst>
          </p:cNvPr>
          <p:cNvPicPr>
            <a:picLocks noChangeAspect="1"/>
          </p:cNvPicPr>
          <p:nvPr/>
        </p:nvPicPr>
        <p:blipFill>
          <a:blip r:embed="rId2"/>
          <a:stretch>
            <a:fillRect/>
          </a:stretch>
        </p:blipFill>
        <p:spPr>
          <a:xfrm>
            <a:off x="-14067" y="-6556"/>
            <a:ext cx="12192000" cy="6850864"/>
          </a:xfrm>
          <a:prstGeom prst="rect">
            <a:avLst/>
          </a:prstGeom>
        </p:spPr>
      </p:pic>
      <p:pic>
        <p:nvPicPr>
          <p:cNvPr id="5" name="Imagen 4"/>
          <p:cNvPicPr>
            <a:picLocks noChangeAspect="1"/>
          </p:cNvPicPr>
          <p:nvPr/>
        </p:nvPicPr>
        <p:blipFill rotWithShape="1">
          <a:blip r:embed="rId3"/>
          <a:srcRect l="9819" r="4622"/>
          <a:stretch/>
        </p:blipFill>
        <p:spPr>
          <a:xfrm>
            <a:off x="4683887" y="2150481"/>
            <a:ext cx="3299413" cy="4637431"/>
          </a:xfrm>
          <a:prstGeom prst="rect">
            <a:avLst/>
          </a:prstGeom>
          <a:ln>
            <a:solidFill>
              <a:srgbClr val="C00000"/>
            </a:solidFill>
          </a:ln>
        </p:spPr>
      </p:pic>
      <p:pic>
        <p:nvPicPr>
          <p:cNvPr id="9" name="Imagen 8"/>
          <p:cNvPicPr>
            <a:picLocks noChangeAspect="1"/>
          </p:cNvPicPr>
          <p:nvPr/>
        </p:nvPicPr>
        <p:blipFill>
          <a:blip r:embed="rId4"/>
          <a:stretch>
            <a:fillRect/>
          </a:stretch>
        </p:blipFill>
        <p:spPr>
          <a:xfrm>
            <a:off x="8752039" y="2150482"/>
            <a:ext cx="2863942" cy="4637430"/>
          </a:xfrm>
          <a:prstGeom prst="rect">
            <a:avLst/>
          </a:prstGeom>
          <a:ln>
            <a:solidFill>
              <a:srgbClr val="C00000"/>
            </a:solidFill>
          </a:ln>
        </p:spPr>
      </p:pic>
      <p:pic>
        <p:nvPicPr>
          <p:cNvPr id="2" name="Imagen 1"/>
          <p:cNvPicPr>
            <a:picLocks noChangeAspect="1"/>
          </p:cNvPicPr>
          <p:nvPr/>
        </p:nvPicPr>
        <p:blipFill rotWithShape="1">
          <a:blip r:embed="rId5"/>
          <a:srcRect l="8625"/>
          <a:stretch/>
        </p:blipFill>
        <p:spPr>
          <a:xfrm>
            <a:off x="832513" y="2150482"/>
            <a:ext cx="2947193" cy="4637432"/>
          </a:xfrm>
          <a:prstGeom prst="rect">
            <a:avLst/>
          </a:prstGeom>
          <a:ln>
            <a:solidFill>
              <a:srgbClr val="C00000"/>
            </a:solidFill>
          </a:ln>
        </p:spPr>
      </p:pic>
      <p:sp>
        <p:nvSpPr>
          <p:cNvPr id="10" name="Rectangle 4"/>
          <p:cNvSpPr>
            <a:spLocks noChangeArrowheads="1"/>
          </p:cNvSpPr>
          <p:nvPr/>
        </p:nvSpPr>
        <p:spPr bwMode="auto">
          <a:xfrm>
            <a:off x="4785646" y="1736581"/>
            <a:ext cx="3095896" cy="611076"/>
          </a:xfrm>
          <a:prstGeom prst="rect">
            <a:avLst/>
          </a:prstGeom>
          <a:solidFill>
            <a:srgbClr val="F8F9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s-CO" sz="1400" dirty="0">
                <a:solidFill>
                  <a:srgbClr val="202124"/>
                </a:solidFill>
                <a:latin typeface="inherit"/>
              </a:rPr>
              <a:t>Civic Cross Plate recognition and </a:t>
            </a:r>
            <a:r>
              <a:rPr kumimoji="0" lang="en-US" altLang="es-CO" sz="1400" b="0" i="0" u="none" strike="noStrike" cap="none" normalizeH="0" baseline="0" dirty="0">
                <a:ln>
                  <a:noFill/>
                </a:ln>
                <a:solidFill>
                  <a:srgbClr val="202124"/>
                </a:solidFill>
                <a:effectLst/>
                <a:latin typeface="inherit"/>
              </a:rPr>
              <a:t>Jorge </a:t>
            </a:r>
            <a:r>
              <a:rPr kumimoji="0" lang="en-US" altLang="es-CO" sz="1400" b="0" i="0" u="none" strike="noStrike" cap="none" normalizeH="0" baseline="0" dirty="0" err="1">
                <a:ln>
                  <a:noFill/>
                </a:ln>
                <a:solidFill>
                  <a:srgbClr val="202124"/>
                </a:solidFill>
                <a:effectLst/>
                <a:latin typeface="inherit"/>
              </a:rPr>
              <a:t>Bejarano</a:t>
            </a:r>
            <a:r>
              <a:rPr kumimoji="0" lang="en-US" altLang="es-CO" sz="1400" b="0" i="0" u="none" strike="noStrike" cap="none" normalizeH="0" baseline="0" dirty="0">
                <a:ln>
                  <a:noFill/>
                </a:ln>
                <a:solidFill>
                  <a:srgbClr val="202124"/>
                </a:solidFill>
                <a:effectLst/>
                <a:latin typeface="inherit"/>
              </a:rPr>
              <a:t> care merit to all Human Talent in Health</a:t>
            </a:r>
            <a:r>
              <a:rPr kumimoji="0" lang="en-US" altLang="es-CO" sz="800" b="0" i="0" u="none" strike="noStrike" cap="none" normalizeH="0" baseline="0" dirty="0">
                <a:ln>
                  <a:noFill/>
                </a:ln>
                <a:solidFill>
                  <a:schemeClr val="tx1"/>
                </a:solidFill>
                <a:effectLst/>
              </a:rPr>
              <a:t> </a:t>
            </a:r>
            <a:endParaRPr kumimoji="0" lang="en-US" altLang="es-CO" sz="1100" b="0" i="0" u="none" strike="noStrike" cap="none" normalizeH="0" baseline="0" dirty="0">
              <a:ln>
                <a:noFill/>
              </a:ln>
              <a:solidFill>
                <a:schemeClr val="tx1"/>
              </a:solidFill>
              <a:effectLst/>
              <a:latin typeface="Arial" panose="020B0604020202020204" pitchFamily="34" charset="0"/>
            </a:endParaRPr>
          </a:p>
        </p:txBody>
      </p:sp>
      <p:sp>
        <p:nvSpPr>
          <p:cNvPr id="11" name="CuadroTexto 10"/>
          <p:cNvSpPr txBox="1"/>
          <p:nvPr/>
        </p:nvSpPr>
        <p:spPr>
          <a:xfrm>
            <a:off x="832513" y="1433015"/>
            <a:ext cx="1624084" cy="402297"/>
          </a:xfrm>
          <a:prstGeom prst="rect">
            <a:avLst/>
          </a:prstGeom>
          <a:noFill/>
        </p:spPr>
        <p:txBody>
          <a:bodyPr wrap="square" rtlCol="0">
            <a:spAutoFit/>
          </a:bodyPr>
          <a:lstStyle/>
          <a:p>
            <a:endParaRPr lang="es-CO" dirty="0"/>
          </a:p>
        </p:txBody>
      </p:sp>
      <p:sp>
        <p:nvSpPr>
          <p:cNvPr id="15" name="Rectangle 7"/>
          <p:cNvSpPr>
            <a:spLocks noChangeArrowheads="1"/>
          </p:cNvSpPr>
          <p:nvPr/>
        </p:nvSpPr>
        <p:spPr bwMode="auto">
          <a:xfrm>
            <a:off x="569013" y="1687359"/>
            <a:ext cx="3412151" cy="611076"/>
          </a:xfrm>
          <a:prstGeom prst="rect">
            <a:avLst/>
          </a:prstGeom>
          <a:solidFill>
            <a:srgbClr val="F8F9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s-CO" sz="1400" b="0" i="0" u="none" strike="noStrike" cap="none" normalizeH="0" baseline="0" dirty="0">
                <a:ln>
                  <a:noFill/>
                </a:ln>
                <a:solidFill>
                  <a:srgbClr val="202124"/>
                </a:solidFill>
                <a:effectLst/>
                <a:latin typeface="inherit"/>
              </a:rPr>
              <a:t>Recognition of the Congress of the Republic of Colombia delivered the degree of Commander to the Colombian Dental Federation</a:t>
            </a:r>
            <a:r>
              <a:rPr kumimoji="0" lang="en-US" altLang="es-CO" sz="800" b="0" i="0" u="none" strike="noStrike" cap="none" normalizeH="0" baseline="0" dirty="0">
                <a:ln>
                  <a:noFill/>
                </a:ln>
                <a:solidFill>
                  <a:schemeClr val="tx1"/>
                </a:solidFill>
                <a:effectLst/>
              </a:rPr>
              <a:t> </a:t>
            </a:r>
            <a:endParaRPr kumimoji="0" lang="en-US" altLang="es-CO" sz="1100" b="0" i="0" u="none" strike="noStrike" cap="none" normalizeH="0" baseline="0" dirty="0">
              <a:ln>
                <a:noFill/>
              </a:ln>
              <a:solidFill>
                <a:schemeClr val="tx1"/>
              </a:solidFill>
              <a:effectLst/>
              <a:latin typeface="Arial" panose="020B0604020202020204" pitchFamily="34" charset="0"/>
            </a:endParaRPr>
          </a:p>
        </p:txBody>
      </p:sp>
      <p:sp>
        <p:nvSpPr>
          <p:cNvPr id="17" name="Rectangle 8"/>
          <p:cNvSpPr>
            <a:spLocks noChangeArrowheads="1"/>
          </p:cNvSpPr>
          <p:nvPr/>
        </p:nvSpPr>
        <p:spPr bwMode="auto">
          <a:xfrm>
            <a:off x="8917881" y="1735367"/>
            <a:ext cx="2504121" cy="611076"/>
          </a:xfrm>
          <a:prstGeom prst="rect">
            <a:avLst/>
          </a:prstGeom>
          <a:solidFill>
            <a:srgbClr val="F8F9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s-CO" sz="1400" b="0" i="0" u="none" strike="noStrike" cap="none" normalizeH="0" baseline="0" dirty="0">
                <a:ln>
                  <a:noFill/>
                </a:ln>
                <a:solidFill>
                  <a:srgbClr val="202124"/>
                </a:solidFill>
                <a:effectLst/>
                <a:latin typeface="inherit"/>
              </a:rPr>
              <a:t>Tribute to the Minister of Health Within the framework of the VI VERSION OF ODONTOTECH 2022</a:t>
            </a:r>
            <a:r>
              <a:rPr kumimoji="0" lang="en-US" altLang="es-CO" sz="800" b="0" i="0" u="none" strike="noStrike" cap="none" normalizeH="0" baseline="0" dirty="0">
                <a:ln>
                  <a:noFill/>
                </a:ln>
                <a:solidFill>
                  <a:schemeClr val="tx1"/>
                </a:solidFill>
                <a:effectLst/>
              </a:rPr>
              <a:t> </a:t>
            </a:r>
            <a:endParaRPr kumimoji="0" lang="en-US" altLang="es-CO" sz="11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972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lstStyle/>
          <a:p>
            <a:endParaRPr lang="es-CO"/>
          </a:p>
        </p:txBody>
      </p:sp>
      <p:pic>
        <p:nvPicPr>
          <p:cNvPr id="4" name="Imagen 3">
            <a:extLst>
              <a:ext uri="{FF2B5EF4-FFF2-40B4-BE49-F238E27FC236}">
                <a16:creationId xmlns:a16="http://schemas.microsoft.com/office/drawing/2014/main" id="{6A240033-5BA7-325D-6AE7-575F0A3290C0}"/>
              </a:ext>
            </a:extLst>
          </p:cNvPr>
          <p:cNvPicPr>
            <a:picLocks noChangeAspect="1"/>
          </p:cNvPicPr>
          <p:nvPr/>
        </p:nvPicPr>
        <p:blipFill>
          <a:blip r:embed="rId2"/>
          <a:stretch>
            <a:fillRect/>
          </a:stretch>
        </p:blipFill>
        <p:spPr>
          <a:xfrm>
            <a:off x="0" y="7136"/>
            <a:ext cx="12192000" cy="6850864"/>
          </a:xfrm>
          <a:prstGeom prst="rect">
            <a:avLst/>
          </a:prstGeom>
        </p:spPr>
      </p:pic>
      <p:pic>
        <p:nvPicPr>
          <p:cNvPr id="10" name="Imagen 9"/>
          <p:cNvPicPr>
            <a:picLocks noChangeAspect="1"/>
          </p:cNvPicPr>
          <p:nvPr/>
        </p:nvPicPr>
        <p:blipFill>
          <a:blip r:embed="rId3"/>
          <a:stretch>
            <a:fillRect/>
          </a:stretch>
        </p:blipFill>
        <p:spPr>
          <a:xfrm>
            <a:off x="6155829" y="2030991"/>
            <a:ext cx="4146716" cy="3995337"/>
          </a:xfrm>
          <a:prstGeom prst="rect">
            <a:avLst/>
          </a:prstGeom>
          <a:ln>
            <a:solidFill>
              <a:srgbClr val="C00000"/>
            </a:solidFill>
          </a:ln>
        </p:spPr>
      </p:pic>
      <p:sp>
        <p:nvSpPr>
          <p:cNvPr id="8" name="CuadroTexto 7"/>
          <p:cNvSpPr txBox="1"/>
          <p:nvPr/>
        </p:nvSpPr>
        <p:spPr>
          <a:xfrm>
            <a:off x="8297840" y="1690688"/>
            <a:ext cx="515748" cy="984273"/>
          </a:xfrm>
          <a:prstGeom prst="rect">
            <a:avLst/>
          </a:prstGeom>
          <a:noFill/>
        </p:spPr>
        <p:txBody>
          <a:bodyPr wrap="square" rtlCol="0">
            <a:spAutoFit/>
          </a:bodyPr>
          <a:lstStyle/>
          <a:p>
            <a:endParaRPr lang="es-CO" dirty="0"/>
          </a:p>
        </p:txBody>
      </p:sp>
      <p:sp>
        <p:nvSpPr>
          <p:cNvPr id="11" name="Rectangle 2"/>
          <p:cNvSpPr>
            <a:spLocks noChangeArrowheads="1"/>
          </p:cNvSpPr>
          <p:nvPr/>
        </p:nvSpPr>
        <p:spPr bwMode="auto">
          <a:xfrm>
            <a:off x="6321758" y="1655969"/>
            <a:ext cx="3807725" cy="580298"/>
          </a:xfrm>
          <a:prstGeom prst="rect">
            <a:avLst/>
          </a:prstGeom>
          <a:solidFill>
            <a:srgbClr val="F8F9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s-CO" sz="2000" b="0" i="0" u="none" strike="noStrike" cap="none" normalizeH="0" baseline="0" dirty="0">
                <a:ln>
                  <a:noFill/>
                </a:ln>
                <a:solidFill>
                  <a:srgbClr val="202124"/>
                </a:solidFill>
                <a:effectLst/>
                <a:latin typeface="inherit"/>
              </a:rPr>
              <a:t>New Minister of Health of Colombia</a:t>
            </a:r>
            <a:r>
              <a:rPr kumimoji="0" lang="en-US" altLang="es-CO" sz="1050" b="0" i="0" u="none" strike="noStrike" cap="none" normalizeH="0" baseline="0" dirty="0">
                <a:ln>
                  <a:noFill/>
                </a:ln>
                <a:solidFill>
                  <a:schemeClr val="tx1"/>
                </a:solidFill>
                <a:effectLst/>
              </a:rPr>
              <a:t> </a:t>
            </a:r>
            <a:endParaRPr kumimoji="0" lang="en-US" altLang="es-CO" sz="1600" b="0" i="0" u="none" strike="noStrike" cap="none" normalizeH="0" baseline="0" dirty="0">
              <a:ln>
                <a:noFill/>
              </a:ln>
              <a:solidFill>
                <a:schemeClr val="tx1"/>
              </a:solidFill>
              <a:effectLst/>
              <a:latin typeface="Arial" panose="020B0604020202020204" pitchFamily="34" charset="0"/>
            </a:endParaRPr>
          </a:p>
        </p:txBody>
      </p:sp>
      <p:pic>
        <p:nvPicPr>
          <p:cNvPr id="12" name="Imagen 11"/>
          <p:cNvPicPr>
            <a:picLocks noChangeAspect="1"/>
          </p:cNvPicPr>
          <p:nvPr/>
        </p:nvPicPr>
        <p:blipFill>
          <a:blip r:embed="rId4"/>
          <a:stretch>
            <a:fillRect/>
          </a:stretch>
        </p:blipFill>
        <p:spPr>
          <a:xfrm rot="16200000">
            <a:off x="1285641" y="1570815"/>
            <a:ext cx="3864832" cy="4956663"/>
          </a:xfrm>
          <a:prstGeom prst="rect">
            <a:avLst/>
          </a:prstGeom>
          <a:ln>
            <a:solidFill>
              <a:srgbClr val="C00000"/>
            </a:solidFill>
          </a:ln>
        </p:spPr>
      </p:pic>
      <p:sp>
        <p:nvSpPr>
          <p:cNvPr id="7" name="Rectangle 1"/>
          <p:cNvSpPr>
            <a:spLocks noChangeArrowheads="1"/>
          </p:cNvSpPr>
          <p:nvPr/>
        </p:nvSpPr>
        <p:spPr bwMode="auto">
          <a:xfrm>
            <a:off x="1073287" y="1736486"/>
            <a:ext cx="4289540" cy="518743"/>
          </a:xfrm>
          <a:prstGeom prst="rect">
            <a:avLst/>
          </a:prstGeom>
          <a:solidFill>
            <a:srgbClr val="F8F9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s-CO" b="0" i="0" u="none" strike="noStrike" cap="none" normalizeH="0" baseline="0" dirty="0">
                <a:ln>
                  <a:noFill/>
                </a:ln>
                <a:solidFill>
                  <a:srgbClr val="202124"/>
                </a:solidFill>
                <a:effectLst/>
                <a:latin typeface="inherit"/>
              </a:rPr>
              <a:t>Participation of the former Minister of Health in the VI Edition of </a:t>
            </a:r>
            <a:r>
              <a:rPr kumimoji="0" lang="en-US" altLang="es-CO" b="0" i="0" u="none" strike="noStrike" cap="none" normalizeH="0" baseline="0" dirty="0" err="1">
                <a:ln>
                  <a:noFill/>
                </a:ln>
                <a:solidFill>
                  <a:srgbClr val="202124"/>
                </a:solidFill>
                <a:effectLst/>
                <a:latin typeface="inherit"/>
              </a:rPr>
              <a:t>Odontotech</a:t>
            </a:r>
            <a:r>
              <a:rPr kumimoji="0" lang="en-US" altLang="es-CO" b="0" i="0" u="none" strike="noStrike" cap="none" normalizeH="0" baseline="0" dirty="0">
                <a:ln>
                  <a:noFill/>
                </a:ln>
                <a:solidFill>
                  <a:srgbClr val="202124"/>
                </a:solidFill>
                <a:effectLst/>
                <a:latin typeface="inherit"/>
              </a:rPr>
              <a:t> - 2022.</a:t>
            </a:r>
            <a:endParaRPr kumimoji="0" lang="en-US" altLang="es-CO"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85747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28DFDD1-B5BA-C8AD-3FC9-DDD298852D5F}"/>
              </a:ext>
            </a:extLst>
          </p:cNvPr>
          <p:cNvPicPr>
            <a:picLocks noChangeAspect="1"/>
          </p:cNvPicPr>
          <p:nvPr/>
        </p:nvPicPr>
        <p:blipFill>
          <a:blip r:embed="rId2"/>
          <a:stretch>
            <a:fillRect/>
          </a:stretch>
        </p:blipFill>
        <p:spPr>
          <a:xfrm>
            <a:off x="-28135" y="7516"/>
            <a:ext cx="12192000" cy="6850864"/>
          </a:xfrm>
          <a:prstGeom prst="rect">
            <a:avLst/>
          </a:prstGeom>
        </p:spPr>
      </p:pic>
      <p:sp>
        <p:nvSpPr>
          <p:cNvPr id="5" name="Marcador de contenido 2">
            <a:extLst>
              <a:ext uri="{FF2B5EF4-FFF2-40B4-BE49-F238E27FC236}">
                <a16:creationId xmlns:a16="http://schemas.microsoft.com/office/drawing/2014/main" id="{81AF5B6C-B461-4A62-8A63-5C2592D527A6}"/>
              </a:ext>
            </a:extLst>
          </p:cNvPr>
          <p:cNvSpPr txBox="1">
            <a:spLocks/>
          </p:cNvSpPr>
          <p:nvPr/>
        </p:nvSpPr>
        <p:spPr>
          <a:xfrm>
            <a:off x="292290" y="1839712"/>
            <a:ext cx="11294660" cy="50107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just">
              <a:buFont typeface="Arial" panose="020B0604020202020204" pitchFamily="34" charset="0"/>
              <a:buAutoNum type="arabicPeriod"/>
            </a:pPr>
            <a:endParaRPr lang="en-US" dirty="0"/>
          </a:p>
        </p:txBody>
      </p:sp>
      <p:sp>
        <p:nvSpPr>
          <p:cNvPr id="7" name="Rectangle 2">
            <a:extLst>
              <a:ext uri="{FF2B5EF4-FFF2-40B4-BE49-F238E27FC236}">
                <a16:creationId xmlns:a16="http://schemas.microsoft.com/office/drawing/2014/main" id="{0E04941F-D0F8-4B2A-BF08-D58FE2FFB59E}"/>
              </a:ext>
            </a:extLst>
          </p:cNvPr>
          <p:cNvSpPr>
            <a:spLocks noChangeArrowheads="1"/>
          </p:cNvSpPr>
          <p:nvPr/>
        </p:nvSpPr>
        <p:spPr bwMode="auto">
          <a:xfrm>
            <a:off x="1174396" y="2303517"/>
            <a:ext cx="65" cy="33407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2400" b="0" i="0" u="none" strike="noStrike" cap="none" normalizeH="0" baseline="0" dirty="0">
              <a:ln>
                <a:noFill/>
              </a:ln>
              <a:solidFill>
                <a:schemeClr val="tx1"/>
              </a:solidFill>
              <a:effectLst/>
              <a:latin typeface="Arial" panose="020B0604020202020204" pitchFamily="34" charset="0"/>
            </a:endParaRPr>
          </a:p>
        </p:txBody>
      </p:sp>
      <p:sp>
        <p:nvSpPr>
          <p:cNvPr id="9" name="Rectángulo 8">
            <a:extLst>
              <a:ext uri="{FF2B5EF4-FFF2-40B4-BE49-F238E27FC236}">
                <a16:creationId xmlns:a16="http://schemas.microsoft.com/office/drawing/2014/main" id="{F1B8C315-F4FA-44DC-9167-81AD8972CFE0}"/>
              </a:ext>
            </a:extLst>
          </p:cNvPr>
          <p:cNvSpPr/>
          <p:nvPr/>
        </p:nvSpPr>
        <p:spPr>
          <a:xfrm>
            <a:off x="5388979" y="2303517"/>
            <a:ext cx="6197972" cy="2862322"/>
          </a:xfrm>
          <a:prstGeom prst="rect">
            <a:avLst/>
          </a:prstGeom>
        </p:spPr>
        <p:txBody>
          <a:bodyPr wrap="square">
            <a:spAutoFit/>
          </a:bodyPr>
          <a:lstStyle/>
          <a:p>
            <a:pPr lvl="0" algn="r" eaLnBrk="0" fontAlgn="base" hangingPunct="0">
              <a:spcBef>
                <a:spcPct val="0"/>
              </a:spcBef>
              <a:spcAft>
                <a:spcPct val="0"/>
              </a:spcAft>
            </a:pPr>
            <a:r>
              <a:rPr lang="es-CO" altLang="es-CO" sz="3600" dirty="0" err="1">
                <a:solidFill>
                  <a:srgbClr val="202124"/>
                </a:solidFill>
                <a:latin typeface="inherit"/>
              </a:rPr>
              <a:t>What</a:t>
            </a:r>
            <a:r>
              <a:rPr lang="es-CO" altLang="es-CO" sz="3600" dirty="0">
                <a:solidFill>
                  <a:srgbClr val="202124"/>
                </a:solidFill>
                <a:latin typeface="inherit"/>
              </a:rPr>
              <a:t> are </a:t>
            </a:r>
            <a:r>
              <a:rPr lang="es-CO" altLang="es-CO" sz="3600" dirty="0" err="1">
                <a:solidFill>
                  <a:srgbClr val="202124"/>
                </a:solidFill>
                <a:latin typeface="inherit"/>
              </a:rPr>
              <a:t>the</a:t>
            </a:r>
            <a:r>
              <a:rPr lang="es-CO" altLang="es-CO" sz="3600" dirty="0">
                <a:solidFill>
                  <a:srgbClr val="202124"/>
                </a:solidFill>
                <a:latin typeface="inherit"/>
              </a:rPr>
              <a:t> </a:t>
            </a:r>
            <a:r>
              <a:rPr lang="es-CO" altLang="es-CO" sz="3600" dirty="0" err="1">
                <a:solidFill>
                  <a:srgbClr val="202124"/>
                </a:solidFill>
                <a:latin typeface="inherit"/>
              </a:rPr>
              <a:t>guidelines</a:t>
            </a:r>
            <a:r>
              <a:rPr lang="es-CO" altLang="es-CO" sz="3600" dirty="0">
                <a:solidFill>
                  <a:srgbClr val="202124"/>
                </a:solidFill>
                <a:latin typeface="inherit"/>
              </a:rPr>
              <a:t> </a:t>
            </a:r>
            <a:r>
              <a:rPr lang="es-CO" altLang="es-CO" sz="3600" dirty="0" err="1">
                <a:solidFill>
                  <a:srgbClr val="202124"/>
                </a:solidFill>
                <a:latin typeface="inherit"/>
              </a:rPr>
              <a:t>or</a:t>
            </a:r>
            <a:r>
              <a:rPr lang="es-CO" altLang="es-CO" sz="3600" dirty="0">
                <a:solidFill>
                  <a:srgbClr val="202124"/>
                </a:solidFill>
                <a:latin typeface="inherit"/>
              </a:rPr>
              <a:t> </a:t>
            </a:r>
            <a:r>
              <a:rPr lang="es-CO" altLang="es-CO" sz="3600" dirty="0" err="1">
                <a:solidFill>
                  <a:srgbClr val="202124"/>
                </a:solidFill>
                <a:latin typeface="inherit"/>
              </a:rPr>
              <a:t>routes</a:t>
            </a:r>
            <a:r>
              <a:rPr lang="es-CO" altLang="es-CO" sz="3600" dirty="0">
                <a:solidFill>
                  <a:srgbClr val="202124"/>
                </a:solidFill>
                <a:latin typeface="inherit"/>
              </a:rPr>
              <a:t> </a:t>
            </a:r>
            <a:r>
              <a:rPr lang="es-CO" altLang="es-CO" sz="3600" dirty="0" err="1">
                <a:solidFill>
                  <a:srgbClr val="202124"/>
                </a:solidFill>
                <a:latin typeface="inherit"/>
              </a:rPr>
              <a:t>established</a:t>
            </a:r>
            <a:r>
              <a:rPr lang="es-CO" altLang="es-CO" sz="3600" dirty="0">
                <a:solidFill>
                  <a:srgbClr val="202124"/>
                </a:solidFill>
                <a:latin typeface="inherit"/>
              </a:rPr>
              <a:t> </a:t>
            </a:r>
            <a:r>
              <a:rPr lang="es-CO" altLang="es-CO" sz="3600" dirty="0" err="1">
                <a:solidFill>
                  <a:srgbClr val="202124"/>
                </a:solidFill>
                <a:latin typeface="inherit"/>
              </a:rPr>
              <a:t>for</a:t>
            </a:r>
            <a:r>
              <a:rPr lang="es-CO" altLang="es-CO" sz="3600" dirty="0">
                <a:solidFill>
                  <a:srgbClr val="202124"/>
                </a:solidFill>
                <a:latin typeface="inherit"/>
              </a:rPr>
              <a:t> </a:t>
            </a:r>
            <a:r>
              <a:rPr lang="es-CO" altLang="es-CO" sz="3600" dirty="0" err="1">
                <a:solidFill>
                  <a:srgbClr val="202124"/>
                </a:solidFill>
                <a:latin typeface="inherit"/>
              </a:rPr>
              <a:t>the</a:t>
            </a:r>
            <a:r>
              <a:rPr lang="es-CO" altLang="es-CO" sz="3600" dirty="0">
                <a:solidFill>
                  <a:srgbClr val="202124"/>
                </a:solidFill>
                <a:latin typeface="inherit"/>
              </a:rPr>
              <a:t> </a:t>
            </a:r>
            <a:r>
              <a:rPr lang="es-CO" altLang="es-CO" sz="3600" dirty="0" err="1">
                <a:solidFill>
                  <a:srgbClr val="202124"/>
                </a:solidFill>
                <a:latin typeface="inherit"/>
              </a:rPr>
              <a:t>controlled</a:t>
            </a:r>
            <a:r>
              <a:rPr lang="es-CO" altLang="es-CO" sz="3600" dirty="0">
                <a:solidFill>
                  <a:srgbClr val="202124"/>
                </a:solidFill>
                <a:latin typeface="inherit"/>
              </a:rPr>
              <a:t> use</a:t>
            </a:r>
          </a:p>
          <a:p>
            <a:pPr lvl="0" algn="r" eaLnBrk="0" fontAlgn="base" hangingPunct="0">
              <a:spcBef>
                <a:spcPct val="0"/>
              </a:spcBef>
              <a:spcAft>
                <a:spcPct val="0"/>
              </a:spcAft>
            </a:pPr>
            <a:r>
              <a:rPr lang="es-CO" altLang="es-CO" sz="3600" dirty="0">
                <a:solidFill>
                  <a:srgbClr val="202124"/>
                </a:solidFill>
                <a:latin typeface="inherit"/>
              </a:rPr>
              <a:t> </a:t>
            </a:r>
            <a:r>
              <a:rPr lang="es-CO" altLang="es-CO" sz="3600" dirty="0" err="1">
                <a:solidFill>
                  <a:srgbClr val="202124"/>
                </a:solidFill>
                <a:latin typeface="inherit"/>
              </a:rPr>
              <a:t>of</a:t>
            </a:r>
            <a:r>
              <a:rPr lang="es-CO" altLang="es-CO" sz="3600" dirty="0">
                <a:solidFill>
                  <a:srgbClr val="202124"/>
                </a:solidFill>
                <a:latin typeface="inherit"/>
              </a:rPr>
              <a:t> </a:t>
            </a:r>
            <a:r>
              <a:rPr lang="es-CO" altLang="es-CO" sz="3600" dirty="0" err="1">
                <a:solidFill>
                  <a:srgbClr val="202124"/>
                </a:solidFill>
                <a:latin typeface="inherit"/>
              </a:rPr>
              <a:t>amalgam</a:t>
            </a:r>
            <a:r>
              <a:rPr lang="es-CO" altLang="es-CO" sz="3600" dirty="0">
                <a:solidFill>
                  <a:srgbClr val="202124"/>
                </a:solidFill>
                <a:latin typeface="inherit"/>
              </a:rPr>
              <a:t> in oral </a:t>
            </a:r>
            <a:r>
              <a:rPr lang="es-CO" altLang="es-CO" sz="3600" dirty="0" err="1">
                <a:solidFill>
                  <a:srgbClr val="202124"/>
                </a:solidFill>
                <a:latin typeface="inherit"/>
              </a:rPr>
              <a:t>health</a:t>
            </a:r>
            <a:r>
              <a:rPr lang="es-CO" altLang="es-CO" sz="3600" dirty="0">
                <a:solidFill>
                  <a:srgbClr val="202124"/>
                </a:solidFill>
                <a:latin typeface="inherit"/>
              </a:rPr>
              <a:t> </a:t>
            </a:r>
            <a:r>
              <a:rPr lang="es-CO" altLang="es-CO" sz="3600" dirty="0" err="1">
                <a:solidFill>
                  <a:srgbClr val="202124"/>
                </a:solidFill>
                <a:latin typeface="inherit"/>
              </a:rPr>
              <a:t>services</a:t>
            </a:r>
            <a:r>
              <a:rPr lang="es-CO" altLang="es-CO" sz="3600" dirty="0">
                <a:solidFill>
                  <a:srgbClr val="202124"/>
                </a:solidFill>
                <a:latin typeface="inherit"/>
              </a:rPr>
              <a:t> in Colombia?</a:t>
            </a:r>
            <a:r>
              <a:rPr lang="es-CO" altLang="es-CO" dirty="0"/>
              <a:t> </a:t>
            </a:r>
            <a:endParaRPr lang="es-CO" altLang="es-CO" sz="3200" dirty="0">
              <a:latin typeface="Arial" panose="020B0604020202020204" pitchFamily="34" charset="0"/>
            </a:endParaRPr>
          </a:p>
        </p:txBody>
      </p:sp>
      <p:pic>
        <p:nvPicPr>
          <p:cNvPr id="15" name="Imagen 14">
            <a:extLst>
              <a:ext uri="{FF2B5EF4-FFF2-40B4-BE49-F238E27FC236}">
                <a16:creationId xmlns:a16="http://schemas.microsoft.com/office/drawing/2014/main" id="{4E415A45-561E-4267-A79D-A6FD2E035A56}"/>
              </a:ext>
            </a:extLst>
          </p:cNvPr>
          <p:cNvPicPr>
            <a:picLocks noChangeAspect="1"/>
          </p:cNvPicPr>
          <p:nvPr/>
        </p:nvPicPr>
        <p:blipFill>
          <a:blip r:embed="rId3"/>
          <a:stretch>
            <a:fillRect/>
          </a:stretch>
        </p:blipFill>
        <p:spPr>
          <a:xfrm>
            <a:off x="351693" y="1281514"/>
            <a:ext cx="5417113" cy="5417113"/>
          </a:xfrm>
          <a:prstGeom prst="rect">
            <a:avLst/>
          </a:prstGeom>
        </p:spPr>
      </p:pic>
      <p:sp>
        <p:nvSpPr>
          <p:cNvPr id="16" name="CuadroTexto 15">
            <a:extLst>
              <a:ext uri="{FF2B5EF4-FFF2-40B4-BE49-F238E27FC236}">
                <a16:creationId xmlns:a16="http://schemas.microsoft.com/office/drawing/2014/main" id="{20944CBF-0425-4955-9544-67C4E5E02A4D}"/>
              </a:ext>
            </a:extLst>
          </p:cNvPr>
          <p:cNvSpPr txBox="1"/>
          <p:nvPr/>
        </p:nvSpPr>
        <p:spPr>
          <a:xfrm>
            <a:off x="1935618" y="2025390"/>
            <a:ext cx="2841609" cy="646331"/>
          </a:xfrm>
          <a:prstGeom prst="rect">
            <a:avLst/>
          </a:prstGeom>
          <a:noFill/>
        </p:spPr>
        <p:txBody>
          <a:bodyPr wrap="square" rtlCol="0">
            <a:spAutoFit/>
          </a:bodyPr>
          <a:lstStyle/>
          <a:p>
            <a:r>
              <a:rPr lang="es-CO" b="1" dirty="0"/>
              <a:t>Constitución</a:t>
            </a:r>
          </a:p>
          <a:p>
            <a:r>
              <a:rPr lang="es-CO" b="1" dirty="0"/>
              <a:t>Pacto Internacionales</a:t>
            </a:r>
          </a:p>
        </p:txBody>
      </p:sp>
      <p:sp>
        <p:nvSpPr>
          <p:cNvPr id="18" name="CuadroTexto 17">
            <a:extLst>
              <a:ext uri="{FF2B5EF4-FFF2-40B4-BE49-F238E27FC236}">
                <a16:creationId xmlns:a16="http://schemas.microsoft.com/office/drawing/2014/main" id="{C492E9F0-F9EB-403C-ACB2-DA2948001062}"/>
              </a:ext>
            </a:extLst>
          </p:cNvPr>
          <p:cNvSpPr txBox="1"/>
          <p:nvPr/>
        </p:nvSpPr>
        <p:spPr>
          <a:xfrm>
            <a:off x="3356422" y="4810615"/>
            <a:ext cx="3432128" cy="923330"/>
          </a:xfrm>
          <a:prstGeom prst="rect">
            <a:avLst/>
          </a:prstGeom>
          <a:noFill/>
        </p:spPr>
        <p:txBody>
          <a:bodyPr wrap="square" rtlCol="0">
            <a:spAutoFit/>
          </a:bodyPr>
          <a:lstStyle/>
          <a:p>
            <a:r>
              <a:rPr lang="es-CO" b="1" dirty="0"/>
              <a:t>Reglamentos</a:t>
            </a:r>
          </a:p>
          <a:p>
            <a:r>
              <a:rPr lang="es-CO" b="1" dirty="0"/>
              <a:t>Ordenanzas</a:t>
            </a:r>
          </a:p>
          <a:p>
            <a:r>
              <a:rPr lang="es-CO" b="1" dirty="0"/>
              <a:t>Sentencias</a:t>
            </a:r>
          </a:p>
        </p:txBody>
      </p:sp>
      <p:sp>
        <p:nvSpPr>
          <p:cNvPr id="19" name="Rectángulo 18">
            <a:extLst>
              <a:ext uri="{FF2B5EF4-FFF2-40B4-BE49-F238E27FC236}">
                <a16:creationId xmlns:a16="http://schemas.microsoft.com/office/drawing/2014/main" id="{C2E68106-D448-4C68-A09B-953BE979968D}"/>
              </a:ext>
            </a:extLst>
          </p:cNvPr>
          <p:cNvSpPr/>
          <p:nvPr/>
        </p:nvSpPr>
        <p:spPr>
          <a:xfrm>
            <a:off x="2461847" y="4029630"/>
            <a:ext cx="1111347" cy="373558"/>
          </a:xfrm>
          <a:prstGeom prst="rect">
            <a:avLst/>
          </a:prstGeom>
          <a:solidFill>
            <a:srgbClr val="DA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CuadroTexto 16">
            <a:extLst>
              <a:ext uri="{FF2B5EF4-FFF2-40B4-BE49-F238E27FC236}">
                <a16:creationId xmlns:a16="http://schemas.microsoft.com/office/drawing/2014/main" id="{4F5558BD-6864-4390-9354-1D47B83CE3D2}"/>
              </a:ext>
            </a:extLst>
          </p:cNvPr>
          <p:cNvSpPr txBox="1"/>
          <p:nvPr/>
        </p:nvSpPr>
        <p:spPr>
          <a:xfrm>
            <a:off x="1204258" y="3417914"/>
            <a:ext cx="3432128" cy="1015663"/>
          </a:xfrm>
          <a:prstGeom prst="rect">
            <a:avLst/>
          </a:prstGeom>
          <a:noFill/>
        </p:spPr>
        <p:txBody>
          <a:bodyPr wrap="square" rtlCol="0">
            <a:spAutoFit/>
          </a:bodyPr>
          <a:lstStyle/>
          <a:p>
            <a:pPr algn="ctr"/>
            <a:r>
              <a:rPr lang="es-CO" sz="2400" b="1" dirty="0">
                <a:solidFill>
                  <a:schemeClr val="bg1"/>
                </a:solidFill>
              </a:rPr>
              <a:t>                    LEGAL</a:t>
            </a:r>
          </a:p>
          <a:p>
            <a:pPr algn="ctr"/>
            <a:r>
              <a:rPr lang="es-CO" b="1" dirty="0">
                <a:solidFill>
                  <a:schemeClr val="bg1"/>
                </a:solidFill>
              </a:rPr>
              <a:t>Leyes Orgánicas -Especiales</a:t>
            </a:r>
          </a:p>
          <a:p>
            <a:pPr algn="ctr"/>
            <a:r>
              <a:rPr lang="es-CO" b="1" dirty="0">
                <a:solidFill>
                  <a:schemeClr val="bg1"/>
                </a:solidFill>
              </a:rPr>
              <a:t>Leyes Ordinarias -Decretos</a:t>
            </a:r>
          </a:p>
        </p:txBody>
      </p:sp>
      <p:cxnSp>
        <p:nvCxnSpPr>
          <p:cNvPr id="21" name="Conector recto 20">
            <a:extLst>
              <a:ext uri="{FF2B5EF4-FFF2-40B4-BE49-F238E27FC236}">
                <a16:creationId xmlns:a16="http://schemas.microsoft.com/office/drawing/2014/main" id="{EB6838D9-EC5B-4D89-8E1F-D2BD6290D068}"/>
              </a:ext>
            </a:extLst>
          </p:cNvPr>
          <p:cNvCxnSpPr/>
          <p:nvPr/>
        </p:nvCxnSpPr>
        <p:spPr>
          <a:xfrm>
            <a:off x="2067952" y="3010486"/>
            <a:ext cx="1871003"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FE098925-4437-4808-B5E6-BFAAD12B6B77}"/>
              </a:ext>
            </a:extLst>
          </p:cNvPr>
          <p:cNvCxnSpPr>
            <a:cxnSpLocks/>
          </p:cNvCxnSpPr>
          <p:nvPr/>
        </p:nvCxnSpPr>
        <p:spPr>
          <a:xfrm>
            <a:off x="3187609" y="3795105"/>
            <a:ext cx="82168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23C31E34-4988-4249-A97C-0A23F9DCEB82}"/>
              </a:ext>
            </a:extLst>
          </p:cNvPr>
          <p:cNvCxnSpPr>
            <a:cxnSpLocks/>
          </p:cNvCxnSpPr>
          <p:nvPr/>
        </p:nvCxnSpPr>
        <p:spPr>
          <a:xfrm>
            <a:off x="1927272" y="5948288"/>
            <a:ext cx="655457"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8324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lstStyle/>
          <a:p>
            <a:endParaRPr lang="es-CO"/>
          </a:p>
        </p:txBody>
      </p:sp>
      <p:pic>
        <p:nvPicPr>
          <p:cNvPr id="4" name="Imagen 3">
            <a:extLst>
              <a:ext uri="{FF2B5EF4-FFF2-40B4-BE49-F238E27FC236}">
                <a16:creationId xmlns:a16="http://schemas.microsoft.com/office/drawing/2014/main" id="{6A240033-5BA7-325D-6AE7-575F0A3290C0}"/>
              </a:ext>
            </a:extLst>
          </p:cNvPr>
          <p:cNvPicPr>
            <a:picLocks noChangeAspect="1"/>
          </p:cNvPicPr>
          <p:nvPr/>
        </p:nvPicPr>
        <p:blipFill>
          <a:blip r:embed="rId2"/>
          <a:stretch>
            <a:fillRect/>
          </a:stretch>
        </p:blipFill>
        <p:spPr>
          <a:xfrm>
            <a:off x="0" y="3568"/>
            <a:ext cx="12192000" cy="6850864"/>
          </a:xfrm>
          <a:prstGeom prst="rect">
            <a:avLst/>
          </a:prstGeom>
        </p:spPr>
      </p:pic>
      <p:sp>
        <p:nvSpPr>
          <p:cNvPr id="8" name="CuadroTexto 7"/>
          <p:cNvSpPr txBox="1"/>
          <p:nvPr/>
        </p:nvSpPr>
        <p:spPr>
          <a:xfrm>
            <a:off x="8297840" y="1690688"/>
            <a:ext cx="515748" cy="984273"/>
          </a:xfrm>
          <a:prstGeom prst="rect">
            <a:avLst/>
          </a:prstGeom>
          <a:noFill/>
        </p:spPr>
        <p:txBody>
          <a:bodyPr wrap="square" rtlCol="0">
            <a:spAutoFit/>
          </a:bodyPr>
          <a:lstStyle/>
          <a:p>
            <a:endParaRPr lang="es-CO" dirty="0"/>
          </a:p>
        </p:txBody>
      </p:sp>
      <p:pic>
        <p:nvPicPr>
          <p:cNvPr id="6" name="Imagen 5"/>
          <p:cNvPicPr>
            <a:picLocks noChangeAspect="1"/>
          </p:cNvPicPr>
          <p:nvPr/>
        </p:nvPicPr>
        <p:blipFill>
          <a:blip r:embed="rId3"/>
          <a:stretch>
            <a:fillRect/>
          </a:stretch>
        </p:blipFill>
        <p:spPr>
          <a:xfrm>
            <a:off x="6036238" y="2182824"/>
            <a:ext cx="4856978" cy="3312660"/>
          </a:xfrm>
          <a:prstGeom prst="rect">
            <a:avLst/>
          </a:prstGeom>
          <a:ln>
            <a:solidFill>
              <a:srgbClr val="C00000"/>
            </a:solidFill>
          </a:ln>
        </p:spPr>
      </p:pic>
      <p:pic>
        <p:nvPicPr>
          <p:cNvPr id="7" name="Imagen 6"/>
          <p:cNvPicPr>
            <a:picLocks noChangeAspect="1"/>
          </p:cNvPicPr>
          <p:nvPr/>
        </p:nvPicPr>
        <p:blipFill>
          <a:blip r:embed="rId4"/>
          <a:stretch>
            <a:fillRect/>
          </a:stretch>
        </p:blipFill>
        <p:spPr>
          <a:xfrm>
            <a:off x="593273" y="2182824"/>
            <a:ext cx="4856978" cy="3367365"/>
          </a:xfrm>
          <a:prstGeom prst="rect">
            <a:avLst/>
          </a:prstGeom>
          <a:ln>
            <a:solidFill>
              <a:srgbClr val="C00000"/>
            </a:solidFill>
          </a:ln>
        </p:spPr>
      </p:pic>
      <p:sp>
        <p:nvSpPr>
          <p:cNvPr id="5" name="CuadroTexto 4">
            <a:extLst>
              <a:ext uri="{FF2B5EF4-FFF2-40B4-BE49-F238E27FC236}">
                <a16:creationId xmlns:a16="http://schemas.microsoft.com/office/drawing/2014/main" id="{CBB84255-862A-4090-9C7C-2145EA7D3B7F}"/>
              </a:ext>
            </a:extLst>
          </p:cNvPr>
          <p:cNvSpPr txBox="1"/>
          <p:nvPr/>
        </p:nvSpPr>
        <p:spPr>
          <a:xfrm>
            <a:off x="4754880" y="1362516"/>
            <a:ext cx="2658794" cy="369332"/>
          </a:xfrm>
          <a:prstGeom prst="rect">
            <a:avLst/>
          </a:prstGeom>
          <a:noFill/>
          <a:ln>
            <a:solidFill>
              <a:srgbClr val="C00000"/>
            </a:solidFill>
          </a:ln>
        </p:spPr>
        <p:txBody>
          <a:bodyPr wrap="square" rtlCol="0">
            <a:spAutoFit/>
          </a:bodyPr>
          <a:lstStyle/>
          <a:p>
            <a:pPr algn="ctr"/>
            <a:r>
              <a:rPr lang="es-CO" dirty="0"/>
              <a:t>August - </a:t>
            </a:r>
            <a:r>
              <a:rPr lang="es-CO" dirty="0" err="1"/>
              <a:t>September</a:t>
            </a:r>
            <a:r>
              <a:rPr lang="es-CO" dirty="0"/>
              <a:t> 2022</a:t>
            </a:r>
          </a:p>
        </p:txBody>
      </p:sp>
    </p:spTree>
    <p:extLst>
      <p:ext uri="{BB962C8B-B14F-4D97-AF65-F5344CB8AC3E}">
        <p14:creationId xmlns:p14="http://schemas.microsoft.com/office/powerpoint/2010/main" val="3341028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66EF8BD-3280-9E57-EC5F-8E60A22CAFA7}"/>
              </a:ext>
            </a:extLst>
          </p:cNvPr>
          <p:cNvPicPr>
            <a:picLocks noChangeAspect="1"/>
          </p:cNvPicPr>
          <p:nvPr/>
        </p:nvPicPr>
        <p:blipFill>
          <a:blip r:embed="rId2"/>
          <a:stretch>
            <a:fillRect/>
          </a:stretch>
        </p:blipFill>
        <p:spPr>
          <a:xfrm>
            <a:off x="0" y="3568"/>
            <a:ext cx="12192000" cy="6850864"/>
          </a:xfrm>
          <a:prstGeom prst="rect">
            <a:avLst/>
          </a:prstGeom>
        </p:spPr>
      </p:pic>
      <p:sp>
        <p:nvSpPr>
          <p:cNvPr id="5" name="CuadroTexto 4"/>
          <p:cNvSpPr txBox="1"/>
          <p:nvPr/>
        </p:nvSpPr>
        <p:spPr>
          <a:xfrm>
            <a:off x="3493827" y="1828562"/>
            <a:ext cx="5677469" cy="1600438"/>
          </a:xfrm>
          <a:prstGeom prst="rect">
            <a:avLst/>
          </a:prstGeom>
          <a:solidFill>
            <a:schemeClr val="tx2">
              <a:lumMod val="20000"/>
              <a:lumOff val="80000"/>
            </a:schemeClr>
          </a:solidFill>
          <a:ln>
            <a:solidFill>
              <a:srgbClr val="C00000"/>
            </a:solidFill>
          </a:ln>
        </p:spPr>
        <p:txBody>
          <a:bodyPr wrap="square" rtlCol="0">
            <a:spAutoFit/>
          </a:bodyPr>
          <a:lstStyle/>
          <a:p>
            <a:pPr algn="ctr"/>
            <a:r>
              <a:rPr lang="es-ES" sz="8000" dirty="0">
                <a:solidFill>
                  <a:schemeClr val="accent1">
                    <a:lumMod val="50000"/>
                  </a:schemeClr>
                </a:solidFill>
              </a:rPr>
              <a:t>THANK YOU</a:t>
            </a:r>
          </a:p>
          <a:p>
            <a:endParaRPr lang="es-CO" dirty="0"/>
          </a:p>
        </p:txBody>
      </p:sp>
      <p:sp>
        <p:nvSpPr>
          <p:cNvPr id="2" name="CuadroTexto 1">
            <a:extLst>
              <a:ext uri="{FF2B5EF4-FFF2-40B4-BE49-F238E27FC236}">
                <a16:creationId xmlns:a16="http://schemas.microsoft.com/office/drawing/2014/main" id="{92CD3F7D-5751-028D-491F-C4C02D8E6CD2}"/>
              </a:ext>
            </a:extLst>
          </p:cNvPr>
          <p:cNvSpPr txBox="1"/>
          <p:nvPr/>
        </p:nvSpPr>
        <p:spPr>
          <a:xfrm>
            <a:off x="3638830" y="3890665"/>
            <a:ext cx="5387462" cy="923330"/>
          </a:xfrm>
          <a:prstGeom prst="rect">
            <a:avLst/>
          </a:prstGeom>
          <a:noFill/>
        </p:spPr>
        <p:txBody>
          <a:bodyPr wrap="square" rtlCol="0">
            <a:spAutoFit/>
          </a:bodyPr>
          <a:lstStyle/>
          <a:p>
            <a:pPr algn="ctr"/>
            <a:r>
              <a:rPr lang="en-US" b="1" dirty="0">
                <a:solidFill>
                  <a:schemeClr val="accent1">
                    <a:lumMod val="50000"/>
                  </a:schemeClr>
                </a:solidFill>
              </a:rPr>
              <a:t>Maria Fernanda </a:t>
            </a:r>
            <a:r>
              <a:rPr lang="en-US" b="1" dirty="0" err="1">
                <a:solidFill>
                  <a:schemeClr val="accent1">
                    <a:lumMod val="50000"/>
                  </a:schemeClr>
                </a:solidFill>
              </a:rPr>
              <a:t>Atuesta</a:t>
            </a:r>
            <a:r>
              <a:rPr lang="en-US" b="1" dirty="0">
                <a:solidFill>
                  <a:schemeClr val="accent1">
                    <a:lumMod val="50000"/>
                  </a:schemeClr>
                </a:solidFill>
              </a:rPr>
              <a:t> </a:t>
            </a:r>
            <a:r>
              <a:rPr lang="en-US" b="1" dirty="0" err="1">
                <a:solidFill>
                  <a:schemeClr val="accent1">
                    <a:lumMod val="50000"/>
                  </a:schemeClr>
                </a:solidFill>
              </a:rPr>
              <a:t>Mondragón</a:t>
            </a:r>
            <a:endParaRPr lang="en-US" b="1" dirty="0">
              <a:solidFill>
                <a:schemeClr val="accent1">
                  <a:lumMod val="50000"/>
                </a:schemeClr>
              </a:solidFill>
            </a:endParaRPr>
          </a:p>
          <a:p>
            <a:pPr algn="ctr"/>
            <a:r>
              <a:rPr lang="en-US" b="1" dirty="0">
                <a:solidFill>
                  <a:schemeClr val="accent1">
                    <a:lumMod val="50000"/>
                  </a:schemeClr>
                </a:solidFill>
              </a:rPr>
              <a:t>Council – FDI</a:t>
            </a:r>
          </a:p>
          <a:p>
            <a:pPr algn="ctr"/>
            <a:r>
              <a:rPr lang="en-US" b="1" dirty="0">
                <a:solidFill>
                  <a:schemeClr val="accent1">
                    <a:lumMod val="50000"/>
                  </a:schemeClr>
                </a:solidFill>
              </a:rPr>
              <a:t>President – Colombian Dental Federation</a:t>
            </a:r>
          </a:p>
        </p:txBody>
      </p:sp>
    </p:spTree>
    <p:extLst>
      <p:ext uri="{BB962C8B-B14F-4D97-AF65-F5344CB8AC3E}">
        <p14:creationId xmlns:p14="http://schemas.microsoft.com/office/powerpoint/2010/main" val="1451277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58000"/>
          </a:schemeClr>
        </a:solidFill>
        <a:effectLst/>
      </p:bgPr>
    </p:bg>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644C08C6-247B-4C38-AEB7-9F2C273217C7}"/>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6143"/>
                    </a14:imgEffect>
                  </a14:imgLayer>
                </a14:imgProps>
              </a:ext>
            </a:extLst>
          </a:blip>
          <a:stretch>
            <a:fillRect/>
          </a:stretch>
        </p:blipFill>
        <p:spPr>
          <a:xfrm>
            <a:off x="0" y="1"/>
            <a:ext cx="12192000" cy="8656984"/>
          </a:xfrm>
          <a:prstGeom prst="rect">
            <a:avLst/>
          </a:prstGeom>
          <a:effectLst>
            <a:outerShdw blurRad="50800" dist="50800" dir="5400000" algn="ctr" rotWithShape="0">
              <a:srgbClr val="000000">
                <a:alpha val="86000"/>
              </a:srgbClr>
            </a:outerShdw>
            <a:reflection stA="50000" endPos="65000" dist="50800" dir="5400000" sy="-100000" algn="bl" rotWithShape="0"/>
          </a:effectLst>
        </p:spPr>
      </p:pic>
      <p:sp>
        <p:nvSpPr>
          <p:cNvPr id="5" name="Marcador de contenido 2">
            <a:extLst>
              <a:ext uri="{FF2B5EF4-FFF2-40B4-BE49-F238E27FC236}">
                <a16:creationId xmlns:a16="http://schemas.microsoft.com/office/drawing/2014/main" id="{81AF5B6C-B461-4A62-8A63-5C2592D527A6}"/>
              </a:ext>
            </a:extLst>
          </p:cNvPr>
          <p:cNvSpPr txBox="1">
            <a:spLocks/>
          </p:cNvSpPr>
          <p:nvPr/>
        </p:nvSpPr>
        <p:spPr>
          <a:xfrm>
            <a:off x="292290" y="1839712"/>
            <a:ext cx="11294660" cy="50107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just">
              <a:buFont typeface="Arial" panose="020B0604020202020204" pitchFamily="34" charset="0"/>
              <a:buAutoNum type="arabicPeriod"/>
            </a:pPr>
            <a:endParaRPr lang="en-US" dirty="0"/>
          </a:p>
        </p:txBody>
      </p:sp>
      <p:sp>
        <p:nvSpPr>
          <p:cNvPr id="3" name="Forma libre: forma 2">
            <a:extLst>
              <a:ext uri="{FF2B5EF4-FFF2-40B4-BE49-F238E27FC236}">
                <a16:creationId xmlns:a16="http://schemas.microsoft.com/office/drawing/2014/main" id="{3E2BD26C-A344-4B1D-8A9E-89ED05F95ECD}"/>
              </a:ext>
            </a:extLst>
          </p:cNvPr>
          <p:cNvSpPr/>
          <p:nvPr/>
        </p:nvSpPr>
        <p:spPr>
          <a:xfrm>
            <a:off x="1662670" y="1968060"/>
            <a:ext cx="3443835" cy="3695887"/>
          </a:xfrm>
          <a:custGeom>
            <a:avLst/>
            <a:gdLst>
              <a:gd name="connsiteX0" fmla="*/ 0 w 3635242"/>
              <a:gd name="connsiteY0" fmla="*/ 0 h 1494341"/>
              <a:gd name="connsiteX1" fmla="*/ 3635242 w 3635242"/>
              <a:gd name="connsiteY1" fmla="*/ 0 h 1494341"/>
              <a:gd name="connsiteX2" fmla="*/ 3635242 w 3635242"/>
              <a:gd name="connsiteY2" fmla="*/ 1494341 h 1494341"/>
              <a:gd name="connsiteX3" fmla="*/ 0 w 3635242"/>
              <a:gd name="connsiteY3" fmla="*/ 1494341 h 1494341"/>
              <a:gd name="connsiteX4" fmla="*/ 0 w 3635242"/>
              <a:gd name="connsiteY4" fmla="*/ 0 h 1494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242" h="1494341">
                <a:moveTo>
                  <a:pt x="0" y="0"/>
                </a:moveTo>
                <a:lnTo>
                  <a:pt x="3635242" y="0"/>
                </a:lnTo>
                <a:lnTo>
                  <a:pt x="3635242" y="1494341"/>
                </a:lnTo>
                <a:lnTo>
                  <a:pt x="0" y="149434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81638" tIns="128016" rIns="128016" bIns="128016" numCol="1" spcCol="1270" anchor="ctr" anchorCtr="0">
            <a:noAutofit/>
          </a:bodyPr>
          <a:lstStyle/>
          <a:p>
            <a:pPr marL="0" lvl="0" indent="0" defTabSz="800100">
              <a:lnSpc>
                <a:spcPct val="90000"/>
              </a:lnSpc>
              <a:spcBef>
                <a:spcPct val="0"/>
              </a:spcBef>
              <a:spcAft>
                <a:spcPct val="35000"/>
              </a:spcAft>
              <a:buNone/>
            </a:pPr>
            <a:endParaRPr lang="es-CO" sz="1800" kern="1200" dirty="0"/>
          </a:p>
        </p:txBody>
      </p:sp>
      <p:sp>
        <p:nvSpPr>
          <p:cNvPr id="10" name="Forma libre: forma 9">
            <a:extLst>
              <a:ext uri="{FF2B5EF4-FFF2-40B4-BE49-F238E27FC236}">
                <a16:creationId xmlns:a16="http://schemas.microsoft.com/office/drawing/2014/main" id="{C3E5F355-199F-4A16-BCA1-FCEB6DFC1331}"/>
              </a:ext>
            </a:extLst>
          </p:cNvPr>
          <p:cNvSpPr/>
          <p:nvPr/>
        </p:nvSpPr>
        <p:spPr>
          <a:xfrm>
            <a:off x="7901036" y="2303517"/>
            <a:ext cx="3443835" cy="2988235"/>
          </a:xfrm>
          <a:custGeom>
            <a:avLst/>
            <a:gdLst>
              <a:gd name="connsiteX0" fmla="*/ 0 w 3740385"/>
              <a:gd name="connsiteY0" fmla="*/ 0 h 1494341"/>
              <a:gd name="connsiteX1" fmla="*/ 3740385 w 3740385"/>
              <a:gd name="connsiteY1" fmla="*/ 0 h 1494341"/>
              <a:gd name="connsiteX2" fmla="*/ 3740385 w 3740385"/>
              <a:gd name="connsiteY2" fmla="*/ 1494341 h 1494341"/>
              <a:gd name="connsiteX3" fmla="*/ 0 w 3740385"/>
              <a:gd name="connsiteY3" fmla="*/ 1494341 h 1494341"/>
              <a:gd name="connsiteX4" fmla="*/ 0 w 3740385"/>
              <a:gd name="connsiteY4" fmla="*/ 0 h 1494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385" h="1494341">
                <a:moveTo>
                  <a:pt x="0" y="0"/>
                </a:moveTo>
                <a:lnTo>
                  <a:pt x="3740385" y="0"/>
                </a:lnTo>
                <a:lnTo>
                  <a:pt x="3740385" y="1494341"/>
                </a:lnTo>
                <a:lnTo>
                  <a:pt x="0" y="149434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98462" tIns="128016" rIns="128016" bIns="128016" numCol="1" spcCol="1270" anchor="ctr" anchorCtr="0">
            <a:noAutofit/>
          </a:bodyPr>
          <a:lstStyle/>
          <a:p>
            <a:pPr marL="0" lvl="0" indent="0" algn="just" defTabSz="800100">
              <a:lnSpc>
                <a:spcPct val="90000"/>
              </a:lnSpc>
              <a:spcBef>
                <a:spcPct val="0"/>
              </a:spcBef>
              <a:spcAft>
                <a:spcPct val="35000"/>
              </a:spcAft>
              <a:buNone/>
            </a:pPr>
            <a:endParaRPr lang="es-CO" sz="1800" kern="1200" dirty="0"/>
          </a:p>
        </p:txBody>
      </p:sp>
      <p:sp>
        <p:nvSpPr>
          <p:cNvPr id="7" name="Rectangle 2">
            <a:extLst>
              <a:ext uri="{FF2B5EF4-FFF2-40B4-BE49-F238E27FC236}">
                <a16:creationId xmlns:a16="http://schemas.microsoft.com/office/drawing/2014/main" id="{0E04941F-D0F8-4B2A-BF08-D58FE2FFB59E}"/>
              </a:ext>
            </a:extLst>
          </p:cNvPr>
          <p:cNvSpPr>
            <a:spLocks noChangeArrowheads="1"/>
          </p:cNvSpPr>
          <p:nvPr/>
        </p:nvSpPr>
        <p:spPr bwMode="auto">
          <a:xfrm>
            <a:off x="1174396" y="2303517"/>
            <a:ext cx="65" cy="33407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2400" b="0" i="0" u="none" strike="noStrike" cap="none" normalizeH="0" baseline="0" dirty="0">
              <a:ln>
                <a:noFill/>
              </a:ln>
              <a:solidFill>
                <a:schemeClr val="tx1"/>
              </a:solidFill>
              <a:effectLst/>
              <a:latin typeface="Arial" panose="020B0604020202020204" pitchFamily="34" charset="0"/>
            </a:endParaRPr>
          </a:p>
        </p:txBody>
      </p:sp>
      <p:sp>
        <p:nvSpPr>
          <p:cNvPr id="12" name="CuadroTexto 11">
            <a:extLst>
              <a:ext uri="{FF2B5EF4-FFF2-40B4-BE49-F238E27FC236}">
                <a16:creationId xmlns:a16="http://schemas.microsoft.com/office/drawing/2014/main" id="{C3F7BF56-AA98-4A8B-BD10-5D40581DA14C}"/>
              </a:ext>
            </a:extLst>
          </p:cNvPr>
          <p:cNvSpPr txBox="1"/>
          <p:nvPr/>
        </p:nvSpPr>
        <p:spPr>
          <a:xfrm>
            <a:off x="1908740" y="2671235"/>
            <a:ext cx="2951697" cy="2400657"/>
          </a:xfrm>
          <a:prstGeom prst="rect">
            <a:avLst/>
          </a:prstGeom>
          <a:noFill/>
          <a:ln>
            <a:solidFill>
              <a:srgbClr val="0070C0"/>
            </a:solidFill>
          </a:ln>
        </p:spPr>
        <p:txBody>
          <a:bodyPr wrap="square" rtlCol="0">
            <a:spAutoFit/>
          </a:bodyPr>
          <a:lstStyle/>
          <a:p>
            <a:pPr algn="ctr"/>
            <a:r>
              <a:rPr lang="es-CO" sz="2400" dirty="0">
                <a:latin typeface="Arial Rounded MT Bold" panose="020F0704030504030204" pitchFamily="34" charset="0"/>
              </a:rPr>
              <a:t>LAW 1658 / 2013</a:t>
            </a:r>
          </a:p>
          <a:p>
            <a:pPr algn="ctr"/>
            <a:endParaRPr lang="es-CO" dirty="0"/>
          </a:p>
          <a:p>
            <a:pPr algn="ctr"/>
            <a:r>
              <a:rPr lang="es-MX" dirty="0" err="1"/>
              <a:t>Establishes</a:t>
            </a:r>
            <a:r>
              <a:rPr lang="es-MX" dirty="0"/>
              <a:t> </a:t>
            </a:r>
            <a:r>
              <a:rPr lang="es-MX" dirty="0" err="1"/>
              <a:t>provisions</a:t>
            </a:r>
            <a:r>
              <a:rPr lang="es-MX" dirty="0"/>
              <a:t> </a:t>
            </a:r>
            <a:r>
              <a:rPr lang="es-MX" dirty="0" err="1"/>
              <a:t>for</a:t>
            </a:r>
            <a:r>
              <a:rPr lang="es-MX" dirty="0"/>
              <a:t> </a:t>
            </a:r>
            <a:r>
              <a:rPr lang="es-MX" dirty="0" err="1"/>
              <a:t>the</a:t>
            </a:r>
            <a:r>
              <a:rPr lang="es-MX" dirty="0"/>
              <a:t> </a:t>
            </a:r>
            <a:r>
              <a:rPr lang="es-MX" dirty="0" err="1"/>
              <a:t>commercialization</a:t>
            </a:r>
            <a:r>
              <a:rPr lang="es-MX" dirty="0"/>
              <a:t> and use </a:t>
            </a:r>
            <a:r>
              <a:rPr lang="es-MX" dirty="0" err="1"/>
              <a:t>of</a:t>
            </a:r>
            <a:r>
              <a:rPr lang="es-MX" dirty="0"/>
              <a:t> </a:t>
            </a:r>
            <a:r>
              <a:rPr lang="es-MX" dirty="0" err="1"/>
              <a:t>mercury</a:t>
            </a:r>
            <a:r>
              <a:rPr lang="es-MX" dirty="0"/>
              <a:t> in </a:t>
            </a:r>
            <a:r>
              <a:rPr lang="es-MX" dirty="0" err="1"/>
              <a:t>different</a:t>
            </a:r>
            <a:r>
              <a:rPr lang="es-MX" dirty="0"/>
              <a:t> industrial </a:t>
            </a:r>
            <a:r>
              <a:rPr lang="es-MX" dirty="0" err="1"/>
              <a:t>activities</a:t>
            </a:r>
            <a:r>
              <a:rPr lang="es-MX" dirty="0"/>
              <a:t> in </a:t>
            </a:r>
            <a:r>
              <a:rPr lang="es-MX" dirty="0" err="1"/>
              <a:t>the</a:t>
            </a:r>
            <a:r>
              <a:rPr lang="es-MX" dirty="0"/>
              <a:t> country.</a:t>
            </a:r>
            <a:endParaRPr lang="es-CO" dirty="0"/>
          </a:p>
          <a:p>
            <a:pPr algn="ctr"/>
            <a:endParaRPr lang="es-CO" dirty="0"/>
          </a:p>
        </p:txBody>
      </p:sp>
      <p:sp>
        <p:nvSpPr>
          <p:cNvPr id="13" name="CuadroTexto 12">
            <a:extLst>
              <a:ext uri="{FF2B5EF4-FFF2-40B4-BE49-F238E27FC236}">
                <a16:creationId xmlns:a16="http://schemas.microsoft.com/office/drawing/2014/main" id="{3EE24F0B-A67B-4F03-A81C-7C3DBA03B66F}"/>
              </a:ext>
            </a:extLst>
          </p:cNvPr>
          <p:cNvSpPr txBox="1"/>
          <p:nvPr/>
        </p:nvSpPr>
        <p:spPr>
          <a:xfrm>
            <a:off x="8147104" y="2809734"/>
            <a:ext cx="2951697" cy="2123658"/>
          </a:xfrm>
          <a:prstGeom prst="rect">
            <a:avLst/>
          </a:prstGeom>
          <a:noFill/>
          <a:ln>
            <a:solidFill>
              <a:srgbClr val="0070C0"/>
            </a:solidFill>
          </a:ln>
        </p:spPr>
        <p:txBody>
          <a:bodyPr wrap="square" rtlCol="0">
            <a:spAutoFit/>
          </a:bodyPr>
          <a:lstStyle/>
          <a:p>
            <a:pPr algn="ctr"/>
            <a:r>
              <a:rPr lang="es-CO" sz="2400" dirty="0">
                <a:latin typeface="Arial Rounded MT Bold" panose="020F0704030504030204" pitchFamily="34" charset="0"/>
              </a:rPr>
              <a:t>LAW 1892 / 2018</a:t>
            </a:r>
          </a:p>
          <a:p>
            <a:pPr algn="ctr"/>
            <a:endParaRPr lang="es-CO" dirty="0"/>
          </a:p>
          <a:p>
            <a:pPr algn="ctr"/>
            <a:endParaRPr lang="es-CO" dirty="0"/>
          </a:p>
          <a:p>
            <a:pPr algn="ctr"/>
            <a:r>
              <a:rPr lang="es-CO" dirty="0" err="1"/>
              <a:t>By</a:t>
            </a:r>
            <a:r>
              <a:rPr lang="es-CO" dirty="0"/>
              <a:t> </a:t>
            </a:r>
            <a:r>
              <a:rPr lang="es-CO" dirty="0" err="1"/>
              <a:t>which</a:t>
            </a:r>
            <a:r>
              <a:rPr lang="es-CO" dirty="0"/>
              <a:t> </a:t>
            </a:r>
            <a:r>
              <a:rPr lang="es-CO" dirty="0" err="1"/>
              <a:t>the</a:t>
            </a:r>
            <a:r>
              <a:rPr lang="es-CO" dirty="0"/>
              <a:t> "Minamata </a:t>
            </a:r>
            <a:r>
              <a:rPr lang="es-CO" dirty="0" err="1"/>
              <a:t>Convention</a:t>
            </a:r>
            <a:r>
              <a:rPr lang="es-CO" dirty="0"/>
              <a:t> </a:t>
            </a:r>
            <a:r>
              <a:rPr lang="es-CO" dirty="0" err="1"/>
              <a:t>on</a:t>
            </a:r>
            <a:r>
              <a:rPr lang="es-CO" dirty="0"/>
              <a:t> Mercury" </a:t>
            </a:r>
            <a:r>
              <a:rPr lang="es-CO" dirty="0" err="1"/>
              <a:t>is</a:t>
            </a:r>
            <a:r>
              <a:rPr lang="es-CO" dirty="0"/>
              <a:t> </a:t>
            </a:r>
            <a:r>
              <a:rPr lang="es-CO" dirty="0" err="1"/>
              <a:t>approved</a:t>
            </a:r>
            <a:endParaRPr lang="es-CO" dirty="0"/>
          </a:p>
          <a:p>
            <a:pPr algn="ctr"/>
            <a:endParaRPr lang="es-CO" dirty="0"/>
          </a:p>
        </p:txBody>
      </p:sp>
      <p:pic>
        <p:nvPicPr>
          <p:cNvPr id="19" name="Imagen 18">
            <a:extLst>
              <a:ext uri="{FF2B5EF4-FFF2-40B4-BE49-F238E27FC236}">
                <a16:creationId xmlns:a16="http://schemas.microsoft.com/office/drawing/2014/main" id="{2ED76551-274F-4F44-9B7F-EC68EF15FB0B}"/>
              </a:ext>
            </a:extLst>
          </p:cNvPr>
          <p:cNvPicPr>
            <a:picLocks noChangeAspect="1"/>
          </p:cNvPicPr>
          <p:nvPr/>
        </p:nvPicPr>
        <p:blipFill>
          <a:blip r:embed="rId4"/>
          <a:stretch>
            <a:fillRect/>
          </a:stretch>
        </p:blipFill>
        <p:spPr>
          <a:xfrm>
            <a:off x="9863900" y="-19947"/>
            <a:ext cx="2015340" cy="2015340"/>
          </a:xfrm>
          <a:prstGeom prst="rect">
            <a:avLst/>
          </a:prstGeom>
        </p:spPr>
      </p:pic>
    </p:spTree>
    <p:extLst>
      <p:ext uri="{BB962C8B-B14F-4D97-AF65-F5344CB8AC3E}">
        <p14:creationId xmlns:p14="http://schemas.microsoft.com/office/powerpoint/2010/main" val="2472763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A240033-5BA7-325D-6AE7-575F0A3290C0}"/>
              </a:ext>
            </a:extLst>
          </p:cNvPr>
          <p:cNvPicPr>
            <a:picLocks noChangeAspect="1"/>
          </p:cNvPicPr>
          <p:nvPr/>
        </p:nvPicPr>
        <p:blipFill>
          <a:blip r:embed="rId2"/>
          <a:stretch>
            <a:fillRect/>
          </a:stretch>
        </p:blipFill>
        <p:spPr>
          <a:xfrm>
            <a:off x="0" y="7136"/>
            <a:ext cx="12192000" cy="6850864"/>
          </a:xfrm>
          <a:prstGeom prst="rect">
            <a:avLst/>
          </a:prstGeom>
        </p:spPr>
      </p:pic>
      <p:sp>
        <p:nvSpPr>
          <p:cNvPr id="4" name="Marcador de contenido 2">
            <a:extLst>
              <a:ext uri="{FF2B5EF4-FFF2-40B4-BE49-F238E27FC236}">
                <a16:creationId xmlns:a16="http://schemas.microsoft.com/office/drawing/2014/main" id="{E3160BEB-5B72-4D86-8A61-9B5039774E4E}"/>
              </a:ext>
            </a:extLst>
          </p:cNvPr>
          <p:cNvSpPr txBox="1">
            <a:spLocks/>
          </p:cNvSpPr>
          <p:nvPr/>
        </p:nvSpPr>
        <p:spPr>
          <a:xfrm>
            <a:off x="606188" y="2128699"/>
            <a:ext cx="10515600" cy="26006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500" dirty="0"/>
              <a:t>Colombia has adopted some measures to advance in the objectives set by national laws and by the Minamata Convention and follows public health policy guidelines, in which the country has made the the following progress:</a:t>
            </a:r>
            <a:endParaRPr lang="en-US" dirty="0"/>
          </a:p>
        </p:txBody>
      </p:sp>
      <p:pic>
        <p:nvPicPr>
          <p:cNvPr id="5" name="Gráfico 4" descr="Flechas de cheurón">
            <a:extLst>
              <a:ext uri="{FF2B5EF4-FFF2-40B4-BE49-F238E27FC236}">
                <a16:creationId xmlns:a16="http://schemas.microsoft.com/office/drawing/2014/main" id="{2B585078-8B46-4F28-ADD5-17B05E8248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1131" y="3936021"/>
            <a:ext cx="2146497" cy="2146497"/>
          </a:xfrm>
          <a:prstGeom prst="rect">
            <a:avLst/>
          </a:prstGeom>
        </p:spPr>
      </p:pic>
      <p:pic>
        <p:nvPicPr>
          <p:cNvPr id="10" name="Gráfico 9" descr="Flechas de cheurón">
            <a:extLst>
              <a:ext uri="{FF2B5EF4-FFF2-40B4-BE49-F238E27FC236}">
                <a16:creationId xmlns:a16="http://schemas.microsoft.com/office/drawing/2014/main" id="{E802E95E-1930-4EA5-B7A7-D089AB697B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50567" y="3956537"/>
            <a:ext cx="2146497" cy="2146497"/>
          </a:xfrm>
          <a:prstGeom prst="rect">
            <a:avLst/>
          </a:prstGeom>
        </p:spPr>
      </p:pic>
      <p:pic>
        <p:nvPicPr>
          <p:cNvPr id="11" name="Gráfico 10" descr="Flechas de cheurón">
            <a:extLst>
              <a:ext uri="{FF2B5EF4-FFF2-40B4-BE49-F238E27FC236}">
                <a16:creationId xmlns:a16="http://schemas.microsoft.com/office/drawing/2014/main" id="{4FE8FAF9-E44D-4CAB-80D5-9B60A30A1B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17816" y="3948917"/>
            <a:ext cx="2146497" cy="2146497"/>
          </a:xfrm>
          <a:prstGeom prst="rect">
            <a:avLst/>
          </a:prstGeom>
        </p:spPr>
      </p:pic>
      <p:pic>
        <p:nvPicPr>
          <p:cNvPr id="12" name="Gráfico 11" descr="Flechas de cheurón">
            <a:extLst>
              <a:ext uri="{FF2B5EF4-FFF2-40B4-BE49-F238E27FC236}">
                <a16:creationId xmlns:a16="http://schemas.microsoft.com/office/drawing/2014/main" id="{C128AC78-92D3-45E7-884E-FD612AC0A2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98591" y="3807451"/>
            <a:ext cx="2415748" cy="2415748"/>
          </a:xfrm>
          <a:prstGeom prst="rect">
            <a:avLst/>
          </a:prstGeom>
        </p:spPr>
      </p:pic>
    </p:spTree>
    <p:extLst>
      <p:ext uri="{BB962C8B-B14F-4D97-AF65-F5344CB8AC3E}">
        <p14:creationId xmlns:p14="http://schemas.microsoft.com/office/powerpoint/2010/main" val="3728332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n 35">
            <a:extLst>
              <a:ext uri="{FF2B5EF4-FFF2-40B4-BE49-F238E27FC236}">
                <a16:creationId xmlns:a16="http://schemas.microsoft.com/office/drawing/2014/main" id="{25A19674-6711-4FE7-B1C7-16F197A1E588}"/>
              </a:ext>
            </a:extLst>
          </p:cNvPr>
          <p:cNvPicPr>
            <a:picLocks noChangeAspect="1"/>
          </p:cNvPicPr>
          <p:nvPr/>
        </p:nvPicPr>
        <p:blipFill>
          <a:blip r:embed="rId2"/>
          <a:stretch>
            <a:fillRect/>
          </a:stretch>
        </p:blipFill>
        <p:spPr>
          <a:xfrm>
            <a:off x="0" y="0"/>
            <a:ext cx="12192000" cy="6850864"/>
          </a:xfrm>
          <a:prstGeom prst="rect">
            <a:avLst/>
          </a:prstGeom>
        </p:spPr>
      </p:pic>
      <p:sp>
        <p:nvSpPr>
          <p:cNvPr id="4" name="Marcador de contenido 2">
            <a:extLst>
              <a:ext uri="{FF2B5EF4-FFF2-40B4-BE49-F238E27FC236}">
                <a16:creationId xmlns:a16="http://schemas.microsoft.com/office/drawing/2014/main" id="{3273448E-C08B-433C-8644-DD51B30F83AD}"/>
              </a:ext>
            </a:extLst>
          </p:cNvPr>
          <p:cNvSpPr txBox="1">
            <a:spLocks/>
          </p:cNvSpPr>
          <p:nvPr/>
        </p:nvSpPr>
        <p:spPr>
          <a:xfrm>
            <a:off x="3615397" y="6121894"/>
            <a:ext cx="8412480" cy="12911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fontAlgn="base"/>
            <a:endParaRPr lang="en-US" sz="1050" dirty="0"/>
          </a:p>
          <a:p>
            <a:pPr algn="r"/>
            <a:r>
              <a:rPr lang="en-US" sz="1050" dirty="0"/>
              <a:t>Since 2012, national objectives that contribute to said aim have been included into the Ten-Year Public Health Plan (Resolution No. 1841 of 2012), as ordered by the Law No. 1438 of 2011, such as:</a:t>
            </a:r>
            <a:endParaRPr lang="en-US" sz="1200" dirty="0"/>
          </a:p>
        </p:txBody>
      </p:sp>
      <p:sp>
        <p:nvSpPr>
          <p:cNvPr id="18" name="Rectángulo 17">
            <a:extLst>
              <a:ext uri="{FF2B5EF4-FFF2-40B4-BE49-F238E27FC236}">
                <a16:creationId xmlns:a16="http://schemas.microsoft.com/office/drawing/2014/main" id="{1849AF69-F5C4-453B-B674-DFE494C68DAC}"/>
              </a:ext>
            </a:extLst>
          </p:cNvPr>
          <p:cNvSpPr/>
          <p:nvPr/>
        </p:nvSpPr>
        <p:spPr>
          <a:xfrm>
            <a:off x="306358" y="4867422"/>
            <a:ext cx="1617784" cy="1897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10" name="Diagrama 9">
            <a:extLst>
              <a:ext uri="{FF2B5EF4-FFF2-40B4-BE49-F238E27FC236}">
                <a16:creationId xmlns:a16="http://schemas.microsoft.com/office/drawing/2014/main" id="{C77A41DC-ECE4-4F6C-882C-2F42E4BB877F}"/>
              </a:ext>
            </a:extLst>
          </p:cNvPr>
          <p:cNvGraphicFramePr/>
          <p:nvPr>
            <p:extLst>
              <p:ext uri="{D42A27DB-BD31-4B8C-83A1-F6EECF244321}">
                <p14:modId xmlns:p14="http://schemas.microsoft.com/office/powerpoint/2010/main" val="3860636961"/>
              </p:ext>
            </p:extLst>
          </p:nvPr>
        </p:nvGraphicFramePr>
        <p:xfrm>
          <a:off x="3820631" y="166034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iagrama de flujo: conector 1">
            <a:extLst>
              <a:ext uri="{FF2B5EF4-FFF2-40B4-BE49-F238E27FC236}">
                <a16:creationId xmlns:a16="http://schemas.microsoft.com/office/drawing/2014/main" id="{CAD5639C-2690-4365-99DC-52DE228A972A}"/>
              </a:ext>
            </a:extLst>
          </p:cNvPr>
          <p:cNvSpPr/>
          <p:nvPr/>
        </p:nvSpPr>
        <p:spPr>
          <a:xfrm>
            <a:off x="10128736" y="309489"/>
            <a:ext cx="1666087" cy="1407128"/>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35" name="Grupo 34">
            <a:extLst>
              <a:ext uri="{FF2B5EF4-FFF2-40B4-BE49-F238E27FC236}">
                <a16:creationId xmlns:a16="http://schemas.microsoft.com/office/drawing/2014/main" id="{D86A20A7-7FC9-4827-9E02-CDC78DFB661A}"/>
              </a:ext>
            </a:extLst>
          </p:cNvPr>
          <p:cNvGrpSpPr/>
          <p:nvPr/>
        </p:nvGrpSpPr>
        <p:grpSpPr>
          <a:xfrm>
            <a:off x="1199657" y="22336"/>
            <a:ext cx="10999812" cy="3212303"/>
            <a:chOff x="1157454" y="1822390"/>
            <a:chExt cx="10999812" cy="3212303"/>
          </a:xfrm>
        </p:grpSpPr>
        <p:sp>
          <p:nvSpPr>
            <p:cNvPr id="3" name="Título 1">
              <a:extLst>
                <a:ext uri="{FF2B5EF4-FFF2-40B4-BE49-F238E27FC236}">
                  <a16:creationId xmlns:a16="http://schemas.microsoft.com/office/drawing/2014/main" id="{EC956015-50E6-4365-B490-C7AF00CC635D}"/>
                </a:ext>
              </a:extLst>
            </p:cNvPr>
            <p:cNvSpPr txBox="1">
              <a:spLocks/>
            </p:cNvSpPr>
            <p:nvPr/>
          </p:nvSpPr>
          <p:spPr>
            <a:xfrm>
              <a:off x="3379565" y="2796337"/>
              <a:ext cx="8777701" cy="1291198"/>
            </a:xfrm>
            <a:prstGeom prst="rect">
              <a:avLst/>
            </a:prstGeom>
            <a:solidFill>
              <a:schemeClr val="accent1">
                <a:lumMod val="20000"/>
                <a:lumOff val="80000"/>
                <a:alpha val="54000"/>
              </a:schemeClr>
            </a:solidFill>
            <a:ln>
              <a:solidFill>
                <a:schemeClr val="accent4">
                  <a:lumMod val="75000"/>
                </a:schemeClr>
              </a:solidFill>
            </a:ln>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t>   Establish national goals for the prevention of dental caries  	and the promotion of health, in order to minimize the need for dental restoration</a:t>
              </a:r>
              <a:endParaRPr lang="en-US" sz="5400" b="1" dirty="0"/>
            </a:p>
          </p:txBody>
        </p:sp>
        <p:sp>
          <p:nvSpPr>
            <p:cNvPr id="9" name="Forma libre: forma 8">
              <a:extLst>
                <a:ext uri="{FF2B5EF4-FFF2-40B4-BE49-F238E27FC236}">
                  <a16:creationId xmlns:a16="http://schemas.microsoft.com/office/drawing/2014/main" id="{FE7F122B-5B6C-4301-8A6D-5209D8B47250}"/>
                </a:ext>
              </a:extLst>
            </p:cNvPr>
            <p:cNvSpPr/>
            <p:nvPr/>
          </p:nvSpPr>
          <p:spPr>
            <a:xfrm>
              <a:off x="3846295" y="3535243"/>
              <a:ext cx="550532" cy="1038502"/>
            </a:xfrm>
            <a:custGeom>
              <a:avLst/>
              <a:gdLst>
                <a:gd name="connsiteX0" fmla="*/ 0 w 550532"/>
                <a:gd name="connsiteY0" fmla="*/ 1038502 h 1038502"/>
                <a:gd name="connsiteX1" fmla="*/ 275266 w 550532"/>
                <a:gd name="connsiteY1" fmla="*/ 1038502 h 1038502"/>
                <a:gd name="connsiteX2" fmla="*/ 275266 w 550532"/>
                <a:gd name="connsiteY2" fmla="*/ 0 h 1038502"/>
                <a:gd name="connsiteX3" fmla="*/ 550532 w 550532"/>
                <a:gd name="connsiteY3" fmla="*/ 0 h 1038502"/>
              </a:gdLst>
              <a:ahLst/>
              <a:cxnLst>
                <a:cxn ang="0">
                  <a:pos x="connsiteX0" y="connsiteY0"/>
                </a:cxn>
                <a:cxn ang="0">
                  <a:pos x="connsiteX1" y="connsiteY1"/>
                </a:cxn>
                <a:cxn ang="0">
                  <a:pos x="connsiteX2" y="connsiteY2"/>
                </a:cxn>
                <a:cxn ang="0">
                  <a:pos x="connsiteX3" y="connsiteY3"/>
                </a:cxn>
              </a:cxnLst>
              <a:rect l="l" t="t" r="r" b="b"/>
              <a:pathLst>
                <a:path w="550532" h="1038502">
                  <a:moveTo>
                    <a:pt x="0" y="1038502"/>
                  </a:moveTo>
                  <a:lnTo>
                    <a:pt x="275266" y="1038502"/>
                  </a:lnTo>
                  <a:lnTo>
                    <a:pt x="275266" y="0"/>
                  </a:lnTo>
                  <a:lnTo>
                    <a:pt x="550532" y="0"/>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58581" tIns="489866" rIns="258581" bIns="489866" numCol="1" spcCol="1270" anchor="ctr" anchorCtr="0">
              <a:noAutofit/>
            </a:bodyPr>
            <a:lstStyle/>
            <a:p>
              <a:pPr marL="0" lvl="0" indent="0" algn="ctr" defTabSz="800100">
                <a:lnSpc>
                  <a:spcPct val="90000"/>
                </a:lnSpc>
                <a:spcBef>
                  <a:spcPct val="0"/>
                </a:spcBef>
                <a:spcAft>
                  <a:spcPct val="35000"/>
                </a:spcAft>
                <a:buNone/>
              </a:pPr>
              <a:endParaRPr lang="es-CO" sz="1800" kern="1200">
                <a:solidFill>
                  <a:schemeClr val="tx1"/>
                </a:solidFill>
              </a:endParaRPr>
            </a:p>
          </p:txBody>
        </p:sp>
        <p:pic>
          <p:nvPicPr>
            <p:cNvPr id="33" name="Imagen 32">
              <a:extLst>
                <a:ext uri="{FF2B5EF4-FFF2-40B4-BE49-F238E27FC236}">
                  <a16:creationId xmlns:a16="http://schemas.microsoft.com/office/drawing/2014/main" id="{65520333-25F9-4F24-96EE-269AD7C0E939}"/>
                </a:ext>
              </a:extLst>
            </p:cNvPr>
            <p:cNvPicPr>
              <a:picLocks noChangeAspect="1"/>
            </p:cNvPicPr>
            <p:nvPr/>
          </p:nvPicPr>
          <p:blipFill>
            <a:blip r:embed="rId8"/>
            <a:stretch>
              <a:fillRect/>
            </a:stretch>
          </p:blipFill>
          <p:spPr>
            <a:xfrm>
              <a:off x="1157454" y="1822390"/>
              <a:ext cx="3212303" cy="3212303"/>
            </a:xfrm>
            <a:prstGeom prst="rect">
              <a:avLst/>
            </a:prstGeom>
          </p:spPr>
        </p:pic>
        <p:sp>
          <p:nvSpPr>
            <p:cNvPr id="34" name="CuadroTexto 33">
              <a:extLst>
                <a:ext uri="{FF2B5EF4-FFF2-40B4-BE49-F238E27FC236}">
                  <a16:creationId xmlns:a16="http://schemas.microsoft.com/office/drawing/2014/main" id="{AB362E85-7171-4CDE-BC80-E54069837AE0}"/>
                </a:ext>
              </a:extLst>
            </p:cNvPr>
            <p:cNvSpPr txBox="1"/>
            <p:nvPr/>
          </p:nvSpPr>
          <p:spPr>
            <a:xfrm>
              <a:off x="2288101" y="3038571"/>
              <a:ext cx="1068155" cy="769441"/>
            </a:xfrm>
            <a:prstGeom prst="rect">
              <a:avLst/>
            </a:prstGeom>
            <a:noFill/>
          </p:spPr>
          <p:txBody>
            <a:bodyPr wrap="square" rtlCol="0">
              <a:spAutoFit/>
            </a:bodyPr>
            <a:lstStyle/>
            <a:p>
              <a:pPr algn="ctr"/>
              <a:r>
                <a:rPr lang="es-CO" sz="4400" b="1" dirty="0"/>
                <a:t>1.</a:t>
              </a:r>
            </a:p>
          </p:txBody>
        </p:sp>
      </p:grpSp>
      <p:pic>
        <p:nvPicPr>
          <p:cNvPr id="12" name="Imagen 11">
            <a:extLst>
              <a:ext uri="{FF2B5EF4-FFF2-40B4-BE49-F238E27FC236}">
                <a16:creationId xmlns:a16="http://schemas.microsoft.com/office/drawing/2014/main" id="{0FC803C8-3CF0-49ED-B379-6298C8B673FD}"/>
              </a:ext>
            </a:extLst>
          </p:cNvPr>
          <p:cNvPicPr>
            <a:picLocks noChangeAspect="1"/>
          </p:cNvPicPr>
          <p:nvPr/>
        </p:nvPicPr>
        <p:blipFill>
          <a:blip r:embed="rId9"/>
          <a:stretch>
            <a:fillRect/>
          </a:stretch>
        </p:blipFill>
        <p:spPr>
          <a:xfrm>
            <a:off x="932370" y="2846962"/>
            <a:ext cx="3232938" cy="3212302"/>
          </a:xfrm>
          <a:prstGeom prst="rect">
            <a:avLst/>
          </a:prstGeom>
          <a:ln>
            <a:solidFill>
              <a:srgbClr val="C00000"/>
            </a:solidFill>
          </a:ln>
        </p:spPr>
      </p:pic>
    </p:spTree>
    <p:extLst>
      <p:ext uri="{BB962C8B-B14F-4D97-AF65-F5344CB8AC3E}">
        <p14:creationId xmlns:p14="http://schemas.microsoft.com/office/powerpoint/2010/main" val="369140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900" decel="100000" fill="hold"/>
                                        <p:tgtEl>
                                          <p:spTgt spid="3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7A9CC903-09DF-4940-8D52-EC9BC7B03C8C}"/>
              </a:ext>
            </a:extLst>
          </p:cNvPr>
          <p:cNvPicPr>
            <a:picLocks noChangeAspect="1"/>
          </p:cNvPicPr>
          <p:nvPr/>
        </p:nvPicPr>
        <p:blipFill>
          <a:blip r:embed="rId2"/>
          <a:stretch>
            <a:fillRect/>
          </a:stretch>
        </p:blipFill>
        <p:spPr>
          <a:xfrm>
            <a:off x="-28135" y="-3985"/>
            <a:ext cx="12192000" cy="6850864"/>
          </a:xfrm>
          <a:prstGeom prst="rect">
            <a:avLst/>
          </a:prstGeom>
        </p:spPr>
      </p:pic>
      <p:sp>
        <p:nvSpPr>
          <p:cNvPr id="18" name="Rectángulo 17">
            <a:extLst>
              <a:ext uri="{FF2B5EF4-FFF2-40B4-BE49-F238E27FC236}">
                <a16:creationId xmlns:a16="http://schemas.microsoft.com/office/drawing/2014/main" id="{1849AF69-F5C4-453B-B674-DFE494C68DAC}"/>
              </a:ext>
            </a:extLst>
          </p:cNvPr>
          <p:cNvSpPr/>
          <p:nvPr/>
        </p:nvSpPr>
        <p:spPr>
          <a:xfrm>
            <a:off x="306358" y="4867422"/>
            <a:ext cx="1617784" cy="1897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0" name="Imagen 19">
            <a:extLst>
              <a:ext uri="{FF2B5EF4-FFF2-40B4-BE49-F238E27FC236}">
                <a16:creationId xmlns:a16="http://schemas.microsoft.com/office/drawing/2014/main" id="{1FD03134-3A33-4A84-B742-A2C48E34175A}"/>
              </a:ext>
            </a:extLst>
          </p:cNvPr>
          <p:cNvPicPr>
            <a:picLocks noChangeAspect="1"/>
          </p:cNvPicPr>
          <p:nvPr/>
        </p:nvPicPr>
        <p:blipFill rotWithShape="1">
          <a:blip r:embed="rId3"/>
          <a:srcRect r="81748"/>
          <a:stretch/>
        </p:blipFill>
        <p:spPr>
          <a:xfrm rot="5400000">
            <a:off x="6034659" y="640306"/>
            <a:ext cx="3929805" cy="8519293"/>
          </a:xfrm>
          <a:prstGeom prst="rect">
            <a:avLst/>
          </a:prstGeom>
        </p:spPr>
      </p:pic>
      <p:pic>
        <p:nvPicPr>
          <p:cNvPr id="11" name="Imagen 10">
            <a:extLst>
              <a:ext uri="{FF2B5EF4-FFF2-40B4-BE49-F238E27FC236}">
                <a16:creationId xmlns:a16="http://schemas.microsoft.com/office/drawing/2014/main" id="{B46D3BBF-78B1-4FA2-8B1A-9F16F7FEFF42}"/>
              </a:ext>
            </a:extLst>
          </p:cNvPr>
          <p:cNvPicPr>
            <a:picLocks noChangeAspect="1"/>
          </p:cNvPicPr>
          <p:nvPr/>
        </p:nvPicPr>
        <p:blipFill>
          <a:blip r:embed="rId3"/>
          <a:stretch>
            <a:fillRect/>
          </a:stretch>
        </p:blipFill>
        <p:spPr>
          <a:xfrm>
            <a:off x="-1226671" y="2932498"/>
            <a:ext cx="7219508" cy="4060974"/>
          </a:xfrm>
          <a:prstGeom prst="rect">
            <a:avLst/>
          </a:prstGeom>
        </p:spPr>
      </p:pic>
      <p:grpSp>
        <p:nvGrpSpPr>
          <p:cNvPr id="8" name="Grupo 7">
            <a:extLst>
              <a:ext uri="{FF2B5EF4-FFF2-40B4-BE49-F238E27FC236}">
                <a16:creationId xmlns:a16="http://schemas.microsoft.com/office/drawing/2014/main" id="{3DB2FF99-E1FA-45A5-B7D4-62B9FA81956B}"/>
              </a:ext>
            </a:extLst>
          </p:cNvPr>
          <p:cNvGrpSpPr/>
          <p:nvPr/>
        </p:nvGrpSpPr>
        <p:grpSpPr>
          <a:xfrm>
            <a:off x="1157454" y="1189343"/>
            <a:ext cx="11017300" cy="3212303"/>
            <a:chOff x="1157454" y="1822390"/>
            <a:chExt cx="11017300" cy="3212303"/>
          </a:xfrm>
        </p:grpSpPr>
        <p:sp>
          <p:nvSpPr>
            <p:cNvPr id="7" name="Rectangle 4">
              <a:extLst>
                <a:ext uri="{FF2B5EF4-FFF2-40B4-BE49-F238E27FC236}">
                  <a16:creationId xmlns:a16="http://schemas.microsoft.com/office/drawing/2014/main" id="{168B647A-F231-421B-BA0A-5FA7D0DD565F}"/>
                </a:ext>
              </a:extLst>
            </p:cNvPr>
            <p:cNvSpPr>
              <a:spLocks noChangeArrowheads="1"/>
            </p:cNvSpPr>
            <p:nvPr/>
          </p:nvSpPr>
          <p:spPr bwMode="auto">
            <a:xfrm>
              <a:off x="2963654" y="2940096"/>
              <a:ext cx="9211100" cy="1118907"/>
            </a:xfrm>
            <a:prstGeom prst="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2700000" scaled="1"/>
              <a:tileRect/>
            </a:gradFill>
            <a:ln>
              <a:solidFill>
                <a:srgbClr val="C00000"/>
              </a:solidFill>
            </a:ln>
            <a:effec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2100" b="0" i="0" u="none" strike="noStrike" cap="none" normalizeH="0" baseline="0" dirty="0">
                  <a:ln>
                    <a:noFill/>
                  </a:ln>
                  <a:solidFill>
                    <a:srgbClr val="202124"/>
                  </a:solidFill>
                  <a:effectLst/>
                  <a:latin typeface="inherit"/>
                </a:rPr>
                <a:t>	</a:t>
              </a:r>
              <a:r>
                <a:rPr kumimoji="0" lang="es-CO" altLang="es-CO" sz="2500" b="0" i="0" u="none" strike="noStrike" cap="none" normalizeH="0" baseline="0" dirty="0" err="1">
                  <a:ln>
                    <a:noFill/>
                  </a:ln>
                  <a:solidFill>
                    <a:srgbClr val="202124"/>
                  </a:solidFill>
                  <a:effectLst/>
                  <a:latin typeface="inherit"/>
                </a:rPr>
                <a:t>Establish</a:t>
              </a:r>
              <a:r>
                <a:rPr kumimoji="0" lang="es-CO" altLang="es-CO" sz="2500" b="0" i="0" u="none" strike="noStrike" cap="none" normalizeH="0" baseline="0" dirty="0">
                  <a:ln>
                    <a:noFill/>
                  </a:ln>
                  <a:solidFill>
                    <a:srgbClr val="202124"/>
                  </a:solidFill>
                  <a:effectLst/>
                  <a:latin typeface="inherit"/>
                </a:rPr>
                <a:t> </a:t>
              </a:r>
              <a:r>
                <a:rPr kumimoji="0" lang="es-CO" altLang="es-CO" sz="2500" b="0" i="0" u="none" strike="noStrike" cap="none" normalizeH="0" baseline="0" dirty="0" err="1">
                  <a:ln>
                    <a:noFill/>
                  </a:ln>
                  <a:solidFill>
                    <a:srgbClr val="202124"/>
                  </a:solidFill>
                  <a:effectLst/>
                  <a:latin typeface="inherit"/>
                </a:rPr>
                <a:t>national</a:t>
              </a:r>
              <a:r>
                <a:rPr kumimoji="0" lang="es-CO" altLang="es-CO" sz="2500" b="0" i="0" u="none" strike="noStrike" cap="none" normalizeH="0" baseline="0" dirty="0">
                  <a:ln>
                    <a:noFill/>
                  </a:ln>
                  <a:solidFill>
                    <a:srgbClr val="202124"/>
                  </a:solidFill>
                  <a:effectLst/>
                  <a:latin typeface="inherit"/>
                </a:rPr>
                <a:t> </a:t>
              </a:r>
              <a:r>
                <a:rPr kumimoji="0" lang="es-CO" altLang="es-CO" sz="2500" b="0" i="0" u="none" strike="noStrike" cap="none" normalizeH="0" baseline="0" dirty="0" err="1">
                  <a:ln>
                    <a:noFill/>
                  </a:ln>
                  <a:solidFill>
                    <a:srgbClr val="202124"/>
                  </a:solidFill>
                  <a:effectLst/>
                  <a:latin typeface="inherit"/>
                </a:rPr>
                <a:t>goals</a:t>
              </a:r>
              <a:r>
                <a:rPr kumimoji="0" lang="es-CO" altLang="es-CO" sz="2500" b="0" i="0" u="none" strike="noStrike" cap="none" normalizeH="0" baseline="0" dirty="0">
                  <a:ln>
                    <a:noFill/>
                  </a:ln>
                  <a:solidFill>
                    <a:srgbClr val="202124"/>
                  </a:solidFill>
                  <a:effectLst/>
                  <a:latin typeface="inherit"/>
                </a:rPr>
                <a:t> </a:t>
              </a:r>
              <a:r>
                <a:rPr kumimoji="0" lang="es-CO" altLang="es-CO" sz="2500" b="0" i="0" u="none" strike="noStrike" cap="none" normalizeH="0" baseline="0" dirty="0" err="1">
                  <a:ln>
                    <a:noFill/>
                  </a:ln>
                  <a:solidFill>
                    <a:srgbClr val="202124"/>
                  </a:solidFill>
                  <a:effectLst/>
                  <a:latin typeface="inherit"/>
                </a:rPr>
                <a:t>where</a:t>
              </a:r>
              <a:r>
                <a:rPr kumimoji="0" lang="es-CO" altLang="es-CO" sz="2500" b="0" i="0" u="none" strike="noStrike" cap="none" normalizeH="0" baseline="0" dirty="0">
                  <a:ln>
                    <a:noFill/>
                  </a:ln>
                  <a:solidFill>
                    <a:srgbClr val="202124"/>
                  </a:solidFill>
                  <a:effectLst/>
                  <a:latin typeface="inherit"/>
                </a:rPr>
                <a:t> 100% </a:t>
              </a:r>
              <a:r>
                <a:rPr kumimoji="0" lang="es-CO" altLang="es-CO" sz="2500" b="0" i="0" u="none" strike="noStrike" cap="none" normalizeH="0" baseline="0" dirty="0" err="1">
                  <a:ln>
                    <a:noFill/>
                  </a:ln>
                  <a:solidFill>
                    <a:srgbClr val="202124"/>
                  </a:solidFill>
                  <a:effectLst/>
                  <a:latin typeface="inherit"/>
                </a:rPr>
                <a:t>of</a:t>
              </a:r>
              <a:r>
                <a:rPr kumimoji="0" lang="es-CO" altLang="es-CO" sz="2500" b="0" i="0" u="none" strike="noStrike" cap="none" normalizeH="0" baseline="0" dirty="0">
                  <a:ln>
                    <a:noFill/>
                  </a:ln>
                  <a:solidFill>
                    <a:srgbClr val="202124"/>
                  </a:solidFill>
                  <a:effectLst/>
                  <a:latin typeface="inherit"/>
                </a:rPr>
                <a:t> oral </a:t>
              </a:r>
              <a:r>
                <a:rPr kumimoji="0" lang="es-CO" altLang="es-CO" sz="2500" b="0" i="0" u="none" strike="noStrike" cap="none" normalizeH="0" baseline="0" dirty="0" err="1">
                  <a:ln>
                    <a:noFill/>
                  </a:ln>
                  <a:solidFill>
                    <a:srgbClr val="202124"/>
                  </a:solidFill>
                  <a:effectLst/>
                  <a:latin typeface="inherit"/>
                </a:rPr>
                <a:t>health</a:t>
              </a:r>
              <a:r>
                <a:rPr kumimoji="0" lang="es-CO" altLang="es-CO" sz="2500" b="0" i="0" u="none" strike="noStrike" cap="none" normalizeH="0" baseline="0" dirty="0">
                  <a:ln>
                    <a:noFill/>
                  </a:ln>
                  <a:solidFill>
                    <a:srgbClr val="202124"/>
                  </a:solidFill>
                  <a:effectLst/>
                  <a:latin typeface="inherit"/>
                </a:rPr>
                <a:t> </a:t>
              </a:r>
              <a:r>
                <a:rPr kumimoji="0" lang="es-CO" altLang="es-CO" sz="2500" b="1" i="0" u="none" strike="noStrike" cap="none" normalizeH="0" baseline="0" dirty="0" err="1">
                  <a:ln>
                    <a:noFill/>
                  </a:ln>
                  <a:solidFill>
                    <a:srgbClr val="202124"/>
                  </a:solidFill>
                  <a:effectLst/>
                  <a:latin typeface="+mj-lt"/>
                </a:rPr>
                <a:t>professionals</a:t>
              </a:r>
              <a:r>
                <a:rPr kumimoji="0" lang="es-CO" altLang="es-CO" sz="2500" b="1" i="0" u="none" strike="noStrike" cap="none" normalizeH="0" baseline="0" dirty="0">
                  <a:ln>
                    <a:noFill/>
                  </a:ln>
                  <a:solidFill>
                    <a:srgbClr val="202124"/>
                  </a:solidFill>
                  <a:effectLst/>
                  <a:latin typeface="inherit"/>
                </a:rPr>
                <a:t> </a:t>
              </a:r>
              <a:r>
                <a:rPr kumimoji="0" lang="es-CO" altLang="es-CO" sz="2500" b="0" i="0" u="none" strike="noStrike" cap="none" normalizeH="0" baseline="0" dirty="0">
                  <a:ln>
                    <a:noFill/>
                  </a:ln>
                  <a:solidFill>
                    <a:srgbClr val="202124"/>
                  </a:solidFill>
                  <a:effectLst/>
                  <a:latin typeface="inherit"/>
                </a:rPr>
                <a:t>	</a:t>
              </a:r>
              <a:r>
                <a:rPr kumimoji="0" lang="es-CO" altLang="es-CO" sz="2500" b="0" i="0" u="none" strike="noStrike" cap="none" normalizeH="0" baseline="0" dirty="0" err="1">
                  <a:ln>
                    <a:noFill/>
                  </a:ln>
                  <a:solidFill>
                    <a:srgbClr val="202124"/>
                  </a:solidFill>
                  <a:effectLst/>
                  <a:latin typeface="inherit"/>
                </a:rPr>
                <a:t>meet</a:t>
              </a:r>
              <a:r>
                <a:rPr kumimoji="0" lang="es-CO" altLang="es-CO" sz="2500" b="0" i="0" u="none" strike="noStrike" cap="none" normalizeH="0" baseline="0" dirty="0">
                  <a:ln>
                    <a:noFill/>
                  </a:ln>
                  <a:solidFill>
                    <a:srgbClr val="202124"/>
                  </a:solidFill>
                  <a:effectLst/>
                  <a:latin typeface="inherit"/>
                </a:rPr>
                <a:t> </a:t>
              </a:r>
              <a:r>
                <a:rPr kumimoji="0" lang="es-CO" altLang="es-CO" sz="2500" b="0" i="0" u="none" strike="noStrike" cap="none" normalizeH="0" baseline="0" dirty="0" err="1">
                  <a:ln>
                    <a:noFill/>
                  </a:ln>
                  <a:solidFill>
                    <a:srgbClr val="202124"/>
                  </a:solidFill>
                  <a:effectLst/>
                  <a:latin typeface="inherit"/>
                </a:rPr>
                <a:t>the</a:t>
              </a:r>
              <a:r>
                <a:rPr kumimoji="0" lang="es-CO" altLang="es-CO" sz="2500" b="0" i="0" u="none" strike="noStrike" cap="none" normalizeH="0" baseline="0" dirty="0">
                  <a:ln>
                    <a:noFill/>
                  </a:ln>
                  <a:solidFill>
                    <a:srgbClr val="202124"/>
                  </a:solidFill>
                  <a:effectLst/>
                  <a:latin typeface="inherit"/>
                </a:rPr>
                <a:t> </a:t>
              </a:r>
              <a:r>
                <a:rPr kumimoji="0" lang="es-CO" altLang="es-CO" sz="2500" b="0" i="0" u="none" strike="noStrike" cap="none" normalizeH="0" baseline="0" dirty="0" err="1">
                  <a:ln>
                    <a:noFill/>
                  </a:ln>
                  <a:solidFill>
                    <a:srgbClr val="202124"/>
                  </a:solidFill>
                  <a:effectLst/>
                  <a:latin typeface="inherit"/>
                </a:rPr>
                <a:t>guidelines</a:t>
              </a:r>
              <a:r>
                <a:rPr kumimoji="0" lang="es-CO" altLang="es-CO" sz="2500" b="0" i="0" u="none" strike="noStrike" cap="none" normalizeH="0" baseline="0" dirty="0">
                  <a:ln>
                    <a:noFill/>
                  </a:ln>
                  <a:solidFill>
                    <a:srgbClr val="202124"/>
                  </a:solidFill>
                  <a:effectLst/>
                  <a:latin typeface="inherit"/>
                </a:rPr>
                <a:t> </a:t>
              </a:r>
              <a:r>
                <a:rPr kumimoji="0" lang="es-CO" altLang="es-CO" sz="2500" b="0" i="0" u="none" strike="noStrike" cap="none" normalizeH="0" baseline="0" dirty="0" err="1">
                  <a:ln>
                    <a:noFill/>
                  </a:ln>
                  <a:solidFill>
                    <a:srgbClr val="202124"/>
                  </a:solidFill>
                  <a:effectLst/>
                  <a:latin typeface="inherit"/>
                </a:rPr>
                <a:t>for</a:t>
              </a:r>
              <a:r>
                <a:rPr kumimoji="0" lang="es-CO" altLang="es-CO" sz="2500" b="0" i="0" u="none" strike="noStrike" cap="none" normalizeH="0" baseline="0" dirty="0">
                  <a:ln>
                    <a:noFill/>
                  </a:ln>
                  <a:solidFill>
                    <a:srgbClr val="202124"/>
                  </a:solidFill>
                  <a:effectLst/>
                  <a:latin typeface="inherit"/>
                </a:rPr>
                <a:t> </a:t>
              </a:r>
              <a:r>
                <a:rPr kumimoji="0" lang="es-CO" altLang="es-CO" sz="2500" b="0" i="0" u="none" strike="noStrike" cap="none" normalizeH="0" baseline="0" dirty="0" err="1">
                  <a:ln>
                    <a:noFill/>
                  </a:ln>
                  <a:solidFill>
                    <a:srgbClr val="202124"/>
                  </a:solidFill>
                  <a:effectLst/>
                  <a:latin typeface="inherit"/>
                </a:rPr>
                <a:t>the</a:t>
              </a:r>
              <a:r>
                <a:rPr kumimoji="0" lang="es-CO" altLang="es-CO" sz="2500" b="0" i="0" u="none" strike="noStrike" cap="none" normalizeH="0" baseline="0" dirty="0">
                  <a:ln>
                    <a:noFill/>
                  </a:ln>
                  <a:solidFill>
                    <a:srgbClr val="202124"/>
                  </a:solidFill>
                  <a:effectLst/>
                  <a:latin typeface="inherit"/>
                </a:rPr>
                <a:t> </a:t>
              </a:r>
              <a:r>
                <a:rPr kumimoji="0" lang="es-CO" altLang="es-CO" sz="2500" b="0" i="0" u="none" strike="noStrike" cap="none" normalizeH="0" baseline="0" dirty="0" err="1">
                  <a:ln>
                    <a:noFill/>
                  </a:ln>
                  <a:solidFill>
                    <a:srgbClr val="202124"/>
                  </a:solidFill>
                  <a:effectLst/>
                  <a:latin typeface="inherit"/>
                </a:rPr>
                <a:t>controlled</a:t>
              </a:r>
              <a:r>
                <a:rPr kumimoji="0" lang="es-CO" altLang="es-CO" sz="2500" b="0" i="0" u="none" strike="noStrike" cap="none" normalizeH="0" baseline="0" dirty="0">
                  <a:ln>
                    <a:noFill/>
                  </a:ln>
                  <a:solidFill>
                    <a:srgbClr val="202124"/>
                  </a:solidFill>
                  <a:effectLst/>
                  <a:latin typeface="inherit"/>
                </a:rPr>
                <a:t> use </a:t>
              </a:r>
              <a:r>
                <a:rPr kumimoji="0" lang="es-CO" altLang="es-CO" sz="2500" b="0" i="0" u="none" strike="noStrike" cap="none" normalizeH="0" baseline="0" dirty="0" err="1">
                  <a:ln>
                    <a:noFill/>
                  </a:ln>
                  <a:solidFill>
                    <a:srgbClr val="202124"/>
                  </a:solidFill>
                  <a:effectLst/>
                  <a:latin typeface="inherit"/>
                </a:rPr>
                <a:t>of</a:t>
              </a:r>
              <a:r>
                <a:rPr kumimoji="0" lang="es-CO" altLang="es-CO" sz="2500" b="0" i="0" u="none" strike="noStrike" cap="none" normalizeH="0" baseline="0" dirty="0">
                  <a:ln>
                    <a:noFill/>
                  </a:ln>
                  <a:solidFill>
                    <a:srgbClr val="202124"/>
                  </a:solidFill>
                  <a:effectLst/>
                  <a:latin typeface="inherit"/>
                </a:rPr>
                <a:t> </a:t>
              </a:r>
              <a:r>
                <a:rPr kumimoji="0" lang="es-CO" altLang="es-CO" sz="2500" b="0" i="0" u="none" strike="noStrike" cap="none" normalizeH="0" baseline="0" dirty="0" err="1">
                  <a:ln>
                    <a:noFill/>
                  </a:ln>
                  <a:solidFill>
                    <a:srgbClr val="202124"/>
                  </a:solidFill>
                  <a:effectLst/>
                  <a:latin typeface="inherit"/>
                </a:rPr>
                <a:t>fluoride</a:t>
              </a:r>
              <a:r>
                <a:rPr kumimoji="0" lang="es-CO" altLang="es-CO" sz="2500" b="0" i="0" u="none" strike="noStrike" cap="none" normalizeH="0" baseline="0" dirty="0">
                  <a:ln>
                    <a:noFill/>
                  </a:ln>
                  <a:solidFill>
                    <a:srgbClr val="202124"/>
                  </a:solidFill>
                  <a:effectLst/>
                  <a:latin typeface="inherit"/>
                </a:rPr>
                <a:t> and 	</a:t>
              </a:r>
              <a:r>
                <a:rPr kumimoji="0" lang="es-CO" altLang="es-CO" sz="2500" b="0" i="0" u="none" strike="noStrike" cap="none" normalizeH="0" baseline="0" dirty="0" err="1">
                  <a:ln>
                    <a:noFill/>
                  </a:ln>
                  <a:solidFill>
                    <a:srgbClr val="202124"/>
                  </a:solidFill>
                  <a:effectLst/>
                  <a:latin typeface="inherit"/>
                </a:rPr>
                <a:t>mercury</a:t>
              </a:r>
              <a:r>
                <a:rPr kumimoji="0" lang="es-CO" altLang="es-CO" sz="2500" b="0" i="0" u="none" strike="noStrike" cap="none" normalizeH="0" baseline="0" dirty="0">
                  <a:ln>
                    <a:noFill/>
                  </a:ln>
                  <a:solidFill>
                    <a:srgbClr val="202124"/>
                  </a:solidFill>
                  <a:effectLst/>
                  <a:latin typeface="inherit"/>
                </a:rPr>
                <a:t>.</a:t>
              </a:r>
              <a:r>
                <a:rPr kumimoji="0" lang="es-CO" altLang="es-CO" sz="2500" b="0" i="0" u="none" strike="noStrike" cap="none" normalizeH="0" baseline="0" dirty="0">
                  <a:ln>
                    <a:noFill/>
                  </a:ln>
                  <a:solidFill>
                    <a:schemeClr val="tx1"/>
                  </a:solidFill>
                  <a:effectLst/>
                </a:rPr>
                <a:t> </a:t>
              </a:r>
              <a:endParaRPr kumimoji="0" lang="es-CO" altLang="es-CO" sz="2500" b="0" i="0" u="none" strike="noStrike" cap="none" normalizeH="0" baseline="0" dirty="0">
                <a:ln>
                  <a:noFill/>
                </a:ln>
                <a:solidFill>
                  <a:schemeClr val="tx1"/>
                </a:solidFill>
                <a:effectLst/>
                <a:latin typeface="Arial" panose="020B0604020202020204" pitchFamily="34" charset="0"/>
              </a:endParaRPr>
            </a:p>
          </p:txBody>
        </p:sp>
        <p:grpSp>
          <p:nvGrpSpPr>
            <p:cNvPr id="35" name="Grupo 34">
              <a:extLst>
                <a:ext uri="{FF2B5EF4-FFF2-40B4-BE49-F238E27FC236}">
                  <a16:creationId xmlns:a16="http://schemas.microsoft.com/office/drawing/2014/main" id="{D86A20A7-7FC9-4827-9E02-CDC78DFB661A}"/>
                </a:ext>
              </a:extLst>
            </p:cNvPr>
            <p:cNvGrpSpPr/>
            <p:nvPr/>
          </p:nvGrpSpPr>
          <p:grpSpPr>
            <a:xfrm>
              <a:off x="1157454" y="1822390"/>
              <a:ext cx="3239373" cy="3212303"/>
              <a:chOff x="1157454" y="1822390"/>
              <a:chExt cx="3239373" cy="3212303"/>
            </a:xfrm>
          </p:grpSpPr>
          <p:sp>
            <p:nvSpPr>
              <p:cNvPr id="9" name="Forma libre: forma 8">
                <a:extLst>
                  <a:ext uri="{FF2B5EF4-FFF2-40B4-BE49-F238E27FC236}">
                    <a16:creationId xmlns:a16="http://schemas.microsoft.com/office/drawing/2014/main" id="{FE7F122B-5B6C-4301-8A6D-5209D8B47250}"/>
                  </a:ext>
                </a:extLst>
              </p:cNvPr>
              <p:cNvSpPr/>
              <p:nvPr/>
            </p:nvSpPr>
            <p:spPr>
              <a:xfrm>
                <a:off x="3846295" y="3535243"/>
                <a:ext cx="550532" cy="1038502"/>
              </a:xfrm>
              <a:custGeom>
                <a:avLst/>
                <a:gdLst>
                  <a:gd name="connsiteX0" fmla="*/ 0 w 550532"/>
                  <a:gd name="connsiteY0" fmla="*/ 1038502 h 1038502"/>
                  <a:gd name="connsiteX1" fmla="*/ 275266 w 550532"/>
                  <a:gd name="connsiteY1" fmla="*/ 1038502 h 1038502"/>
                  <a:gd name="connsiteX2" fmla="*/ 275266 w 550532"/>
                  <a:gd name="connsiteY2" fmla="*/ 0 h 1038502"/>
                  <a:gd name="connsiteX3" fmla="*/ 550532 w 550532"/>
                  <a:gd name="connsiteY3" fmla="*/ 0 h 1038502"/>
                </a:gdLst>
                <a:ahLst/>
                <a:cxnLst>
                  <a:cxn ang="0">
                    <a:pos x="connsiteX0" y="connsiteY0"/>
                  </a:cxn>
                  <a:cxn ang="0">
                    <a:pos x="connsiteX1" y="connsiteY1"/>
                  </a:cxn>
                  <a:cxn ang="0">
                    <a:pos x="connsiteX2" y="connsiteY2"/>
                  </a:cxn>
                  <a:cxn ang="0">
                    <a:pos x="connsiteX3" y="connsiteY3"/>
                  </a:cxn>
                </a:cxnLst>
                <a:rect l="l" t="t" r="r" b="b"/>
                <a:pathLst>
                  <a:path w="550532" h="1038502">
                    <a:moveTo>
                      <a:pt x="0" y="1038502"/>
                    </a:moveTo>
                    <a:lnTo>
                      <a:pt x="275266" y="1038502"/>
                    </a:lnTo>
                    <a:lnTo>
                      <a:pt x="275266" y="0"/>
                    </a:lnTo>
                    <a:lnTo>
                      <a:pt x="550532" y="0"/>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58581" tIns="489866" rIns="258581" bIns="489866" numCol="1" spcCol="1270" anchor="ctr" anchorCtr="0">
                <a:noAutofit/>
              </a:bodyPr>
              <a:lstStyle/>
              <a:p>
                <a:pPr marL="0" lvl="0" indent="0" algn="ctr" defTabSz="800100">
                  <a:lnSpc>
                    <a:spcPct val="90000"/>
                  </a:lnSpc>
                  <a:spcBef>
                    <a:spcPct val="0"/>
                  </a:spcBef>
                  <a:spcAft>
                    <a:spcPct val="35000"/>
                  </a:spcAft>
                  <a:buNone/>
                </a:pPr>
                <a:endParaRPr lang="es-CO" sz="1800" kern="1200">
                  <a:solidFill>
                    <a:schemeClr val="tx1"/>
                  </a:solidFill>
                </a:endParaRPr>
              </a:p>
            </p:txBody>
          </p:sp>
          <p:pic>
            <p:nvPicPr>
              <p:cNvPr id="33" name="Imagen 32">
                <a:extLst>
                  <a:ext uri="{FF2B5EF4-FFF2-40B4-BE49-F238E27FC236}">
                    <a16:creationId xmlns:a16="http://schemas.microsoft.com/office/drawing/2014/main" id="{65520333-25F9-4F24-96EE-269AD7C0E939}"/>
                  </a:ext>
                </a:extLst>
              </p:cNvPr>
              <p:cNvPicPr>
                <a:picLocks noChangeAspect="1"/>
              </p:cNvPicPr>
              <p:nvPr/>
            </p:nvPicPr>
            <p:blipFill>
              <a:blip r:embed="rId4"/>
              <a:stretch>
                <a:fillRect/>
              </a:stretch>
            </p:blipFill>
            <p:spPr>
              <a:xfrm>
                <a:off x="1157454" y="1822390"/>
                <a:ext cx="3212303" cy="3212303"/>
              </a:xfrm>
              <a:prstGeom prst="rect">
                <a:avLst/>
              </a:prstGeom>
            </p:spPr>
          </p:pic>
          <p:sp>
            <p:nvSpPr>
              <p:cNvPr id="34" name="CuadroTexto 33">
                <a:extLst>
                  <a:ext uri="{FF2B5EF4-FFF2-40B4-BE49-F238E27FC236}">
                    <a16:creationId xmlns:a16="http://schemas.microsoft.com/office/drawing/2014/main" id="{AB362E85-7171-4CDE-BC80-E54069837AE0}"/>
                  </a:ext>
                </a:extLst>
              </p:cNvPr>
              <p:cNvSpPr txBox="1"/>
              <p:nvPr/>
            </p:nvSpPr>
            <p:spPr>
              <a:xfrm>
                <a:off x="2288101" y="3038571"/>
                <a:ext cx="1068155" cy="769441"/>
              </a:xfrm>
              <a:prstGeom prst="rect">
                <a:avLst/>
              </a:prstGeom>
              <a:noFill/>
            </p:spPr>
            <p:txBody>
              <a:bodyPr wrap="square" rtlCol="0">
                <a:spAutoFit/>
              </a:bodyPr>
              <a:lstStyle/>
              <a:p>
                <a:pPr algn="ctr"/>
                <a:r>
                  <a:rPr lang="es-CO" sz="4400" b="1" dirty="0"/>
                  <a:t>2.</a:t>
                </a:r>
              </a:p>
            </p:txBody>
          </p:sp>
        </p:grpSp>
      </p:grpSp>
      <p:sp>
        <p:nvSpPr>
          <p:cNvPr id="15" name="Marcador de contenido 2">
            <a:extLst>
              <a:ext uri="{FF2B5EF4-FFF2-40B4-BE49-F238E27FC236}">
                <a16:creationId xmlns:a16="http://schemas.microsoft.com/office/drawing/2014/main" id="{56069DA9-ECE7-4AB5-9AC6-89C2DBAE6936}"/>
              </a:ext>
            </a:extLst>
          </p:cNvPr>
          <p:cNvSpPr txBox="1">
            <a:spLocks/>
          </p:cNvSpPr>
          <p:nvPr/>
        </p:nvSpPr>
        <p:spPr>
          <a:xfrm>
            <a:off x="3615397" y="5976762"/>
            <a:ext cx="8306038" cy="14363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fontAlgn="base"/>
            <a:endParaRPr lang="en-US" sz="1050" dirty="0"/>
          </a:p>
          <a:p>
            <a:pPr algn="r"/>
            <a:r>
              <a:rPr lang="en-US" sz="1050" dirty="0"/>
              <a:t>Since 2012, national objectives that contribute to said aim have been included into the Ten-Year Public Health Plan</a:t>
            </a:r>
          </a:p>
          <a:p>
            <a:pPr algn="r"/>
            <a:r>
              <a:rPr lang="en-US" sz="1050" dirty="0"/>
              <a:t> (Resolution No. 1841 of 2012), as ordered by the Law No. 1438 of 2011, such as:</a:t>
            </a:r>
            <a:endParaRPr lang="en-US" sz="1200" dirty="0"/>
          </a:p>
        </p:txBody>
      </p:sp>
    </p:spTree>
    <p:extLst>
      <p:ext uri="{BB962C8B-B14F-4D97-AF65-F5344CB8AC3E}">
        <p14:creationId xmlns:p14="http://schemas.microsoft.com/office/powerpoint/2010/main" val="191365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60A75B32-DAC4-4B92-A632-D8C58F819096}"/>
              </a:ext>
            </a:extLst>
          </p:cNvPr>
          <p:cNvPicPr>
            <a:picLocks noChangeAspect="1"/>
          </p:cNvPicPr>
          <p:nvPr/>
        </p:nvPicPr>
        <p:blipFill>
          <a:blip r:embed="rId2"/>
          <a:stretch>
            <a:fillRect/>
          </a:stretch>
        </p:blipFill>
        <p:spPr>
          <a:xfrm>
            <a:off x="-28135" y="7516"/>
            <a:ext cx="12192000" cy="6850864"/>
          </a:xfrm>
          <a:prstGeom prst="rect">
            <a:avLst/>
          </a:prstGeom>
        </p:spPr>
      </p:pic>
      <p:pic>
        <p:nvPicPr>
          <p:cNvPr id="2050" name="Picture 2" descr="Qué tipos de caries existen? - Cenyt Clínica Dental">
            <a:extLst>
              <a:ext uri="{FF2B5EF4-FFF2-40B4-BE49-F238E27FC236}">
                <a16:creationId xmlns:a16="http://schemas.microsoft.com/office/drawing/2014/main" id="{A2A1C2BD-2CCF-4A81-8AE5-8A29EAC019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16" t="13672" r="-4616" b="10880"/>
          <a:stretch/>
        </p:blipFill>
        <p:spPr bwMode="auto">
          <a:xfrm>
            <a:off x="-112543" y="2347718"/>
            <a:ext cx="12942276" cy="458711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o 6">
            <a:extLst>
              <a:ext uri="{FF2B5EF4-FFF2-40B4-BE49-F238E27FC236}">
                <a16:creationId xmlns:a16="http://schemas.microsoft.com/office/drawing/2014/main" id="{5BE05A25-1FE9-45E4-B88D-676114552923}"/>
              </a:ext>
            </a:extLst>
          </p:cNvPr>
          <p:cNvGrpSpPr/>
          <p:nvPr/>
        </p:nvGrpSpPr>
        <p:grpSpPr>
          <a:xfrm>
            <a:off x="1157454" y="1133074"/>
            <a:ext cx="11076750" cy="3212303"/>
            <a:chOff x="1157454" y="1681713"/>
            <a:chExt cx="11076750" cy="3212303"/>
          </a:xfrm>
        </p:grpSpPr>
        <p:sp>
          <p:nvSpPr>
            <p:cNvPr id="9" name="Forma libre: forma 8">
              <a:extLst>
                <a:ext uri="{FF2B5EF4-FFF2-40B4-BE49-F238E27FC236}">
                  <a16:creationId xmlns:a16="http://schemas.microsoft.com/office/drawing/2014/main" id="{FE7F122B-5B6C-4301-8A6D-5209D8B47250}"/>
                </a:ext>
              </a:extLst>
            </p:cNvPr>
            <p:cNvSpPr/>
            <p:nvPr/>
          </p:nvSpPr>
          <p:spPr>
            <a:xfrm>
              <a:off x="3846295" y="3535243"/>
              <a:ext cx="550532" cy="1038502"/>
            </a:xfrm>
            <a:custGeom>
              <a:avLst/>
              <a:gdLst>
                <a:gd name="connsiteX0" fmla="*/ 0 w 550532"/>
                <a:gd name="connsiteY0" fmla="*/ 1038502 h 1038502"/>
                <a:gd name="connsiteX1" fmla="*/ 275266 w 550532"/>
                <a:gd name="connsiteY1" fmla="*/ 1038502 h 1038502"/>
                <a:gd name="connsiteX2" fmla="*/ 275266 w 550532"/>
                <a:gd name="connsiteY2" fmla="*/ 0 h 1038502"/>
                <a:gd name="connsiteX3" fmla="*/ 550532 w 550532"/>
                <a:gd name="connsiteY3" fmla="*/ 0 h 1038502"/>
              </a:gdLst>
              <a:ahLst/>
              <a:cxnLst>
                <a:cxn ang="0">
                  <a:pos x="connsiteX0" y="connsiteY0"/>
                </a:cxn>
                <a:cxn ang="0">
                  <a:pos x="connsiteX1" y="connsiteY1"/>
                </a:cxn>
                <a:cxn ang="0">
                  <a:pos x="connsiteX2" y="connsiteY2"/>
                </a:cxn>
                <a:cxn ang="0">
                  <a:pos x="connsiteX3" y="connsiteY3"/>
                </a:cxn>
              </a:cxnLst>
              <a:rect l="l" t="t" r="r" b="b"/>
              <a:pathLst>
                <a:path w="550532" h="1038502">
                  <a:moveTo>
                    <a:pt x="0" y="1038502"/>
                  </a:moveTo>
                  <a:lnTo>
                    <a:pt x="275266" y="1038502"/>
                  </a:lnTo>
                  <a:lnTo>
                    <a:pt x="275266" y="0"/>
                  </a:lnTo>
                  <a:lnTo>
                    <a:pt x="550532" y="0"/>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58581" tIns="489866" rIns="258581" bIns="489866" numCol="1" spcCol="1270" anchor="ctr" anchorCtr="0">
              <a:noAutofit/>
            </a:bodyPr>
            <a:lstStyle/>
            <a:p>
              <a:pPr marL="0" lvl="0" indent="0" algn="ctr" defTabSz="800100">
                <a:lnSpc>
                  <a:spcPct val="90000"/>
                </a:lnSpc>
                <a:spcBef>
                  <a:spcPct val="0"/>
                </a:spcBef>
                <a:spcAft>
                  <a:spcPct val="35000"/>
                </a:spcAft>
                <a:buNone/>
              </a:pPr>
              <a:endParaRPr lang="es-CO" sz="1800" kern="1200">
                <a:solidFill>
                  <a:schemeClr val="tx1"/>
                </a:solidFill>
              </a:endParaRPr>
            </a:p>
          </p:txBody>
        </p:sp>
        <p:sp>
          <p:nvSpPr>
            <p:cNvPr id="5" name="Rectangle 1">
              <a:extLst>
                <a:ext uri="{FF2B5EF4-FFF2-40B4-BE49-F238E27FC236}">
                  <a16:creationId xmlns:a16="http://schemas.microsoft.com/office/drawing/2014/main" id="{92377C49-BB8A-4487-A0FF-88CFB88C552A}"/>
                </a:ext>
              </a:extLst>
            </p:cNvPr>
            <p:cNvSpPr>
              <a:spLocks noChangeArrowheads="1"/>
            </p:cNvSpPr>
            <p:nvPr/>
          </p:nvSpPr>
          <p:spPr bwMode="auto">
            <a:xfrm>
              <a:off x="3033016" y="2765362"/>
              <a:ext cx="9201188" cy="1118907"/>
            </a:xfrm>
            <a:prstGeom prst="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2700000" scaled="1"/>
              <a:tileRect/>
            </a:gradFill>
            <a:ln>
              <a:solidFill>
                <a:srgbClr val="C00000"/>
              </a:solidFill>
            </a:ln>
            <a:effec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CO" altLang="es-CO" sz="2500" b="1" i="0" u="none" strike="noStrike" cap="none" normalizeH="0" baseline="0" dirty="0">
                  <a:ln>
                    <a:noFill/>
                  </a:ln>
                  <a:solidFill>
                    <a:srgbClr val="202124"/>
                  </a:solidFill>
                  <a:effectLst/>
                  <a:latin typeface="+mj-lt"/>
                </a:rPr>
                <a:t>	Invite </a:t>
              </a:r>
              <a:r>
                <a:rPr kumimoji="0" lang="es-CO" altLang="es-CO" sz="2500" b="1" i="0" u="none" strike="noStrike" cap="none" normalizeH="0" baseline="0" dirty="0" err="1">
                  <a:ln>
                    <a:noFill/>
                  </a:ln>
                  <a:solidFill>
                    <a:srgbClr val="202124"/>
                  </a:solidFill>
                  <a:effectLst/>
                  <a:latin typeface="+mj-lt"/>
                </a:rPr>
                <a:t>health</a:t>
              </a:r>
              <a:r>
                <a:rPr kumimoji="0" lang="es-CO" altLang="es-CO" sz="2500" b="1" i="0" u="none" strike="noStrike" cap="none" normalizeH="0" baseline="0" dirty="0">
                  <a:ln>
                    <a:noFill/>
                  </a:ln>
                  <a:solidFill>
                    <a:srgbClr val="202124"/>
                  </a:solidFill>
                  <a:effectLst/>
                  <a:latin typeface="+mj-lt"/>
                </a:rPr>
                <a:t> </a:t>
              </a:r>
              <a:r>
                <a:rPr kumimoji="0" lang="es-CO" altLang="es-CO" sz="2500" b="1" i="0" u="none" strike="noStrike" cap="none" normalizeH="0" baseline="0" dirty="0" err="1">
                  <a:ln>
                    <a:noFill/>
                  </a:ln>
                  <a:solidFill>
                    <a:srgbClr val="202124"/>
                  </a:solidFill>
                  <a:effectLst/>
                  <a:latin typeface="+mj-lt"/>
                </a:rPr>
                <a:t>providers</a:t>
              </a:r>
              <a:r>
                <a:rPr kumimoji="0" lang="es-CO" altLang="es-CO" sz="2500" b="1" i="0" u="none" strike="noStrike" cap="none" normalizeH="0" baseline="0" dirty="0">
                  <a:ln>
                    <a:noFill/>
                  </a:ln>
                  <a:solidFill>
                    <a:srgbClr val="202124"/>
                  </a:solidFill>
                  <a:effectLst/>
                  <a:latin typeface="+mj-lt"/>
                </a:rPr>
                <a:t> </a:t>
              </a:r>
              <a:r>
                <a:rPr kumimoji="0" lang="es-CO" altLang="es-CO" sz="2500" b="1" i="0" u="none" strike="noStrike" cap="none" normalizeH="0" baseline="0" dirty="0" err="1">
                  <a:ln>
                    <a:noFill/>
                  </a:ln>
                  <a:solidFill>
                    <a:srgbClr val="202124"/>
                  </a:solidFill>
                  <a:effectLst/>
                  <a:latin typeface="+mj-lt"/>
                </a:rPr>
                <a:t>to</a:t>
              </a:r>
              <a:r>
                <a:rPr kumimoji="0" lang="es-CO" altLang="es-CO" sz="2500" b="1" i="0" u="none" strike="noStrike" cap="none" normalizeH="0" baseline="0" dirty="0">
                  <a:ln>
                    <a:noFill/>
                  </a:ln>
                  <a:solidFill>
                    <a:srgbClr val="202124"/>
                  </a:solidFill>
                  <a:effectLst/>
                  <a:latin typeface="+mj-lt"/>
                </a:rPr>
                <a:t> </a:t>
              </a:r>
              <a:r>
                <a:rPr kumimoji="0" lang="es-CO" altLang="es-CO" sz="2500" b="1" i="0" u="none" strike="noStrike" cap="none" normalizeH="0" baseline="0" dirty="0" err="1">
                  <a:ln>
                    <a:noFill/>
                  </a:ln>
                  <a:solidFill>
                    <a:srgbClr val="202124"/>
                  </a:solidFill>
                  <a:effectLst/>
                  <a:latin typeface="+mj-lt"/>
                </a:rPr>
                <a:t>promote</a:t>
              </a:r>
              <a:r>
                <a:rPr kumimoji="0" lang="es-CO" altLang="es-CO" sz="2500" b="1" i="0" u="none" strike="noStrike" cap="none" normalizeH="0" baseline="0" dirty="0">
                  <a:ln>
                    <a:noFill/>
                  </a:ln>
                  <a:solidFill>
                    <a:srgbClr val="202124"/>
                  </a:solidFill>
                  <a:effectLst/>
                  <a:latin typeface="+mj-lt"/>
                </a:rPr>
                <a:t> </a:t>
              </a:r>
              <a:r>
                <a:rPr kumimoji="0" lang="es-CO" altLang="es-CO" sz="2500" b="1" i="0" u="none" strike="noStrike" cap="none" normalizeH="0" baseline="0" dirty="0" err="1">
                  <a:ln>
                    <a:noFill/>
                  </a:ln>
                  <a:solidFill>
                    <a:srgbClr val="202124"/>
                  </a:solidFill>
                  <a:effectLst/>
                  <a:latin typeface="+mj-lt"/>
                </a:rPr>
                <a:t>health</a:t>
              </a:r>
              <a:r>
                <a:rPr kumimoji="0" lang="es-CO" altLang="es-CO" sz="2500" b="1" i="0" u="none" strike="noStrike" cap="none" normalizeH="0" baseline="0" dirty="0">
                  <a:ln>
                    <a:noFill/>
                  </a:ln>
                  <a:solidFill>
                    <a:srgbClr val="202124"/>
                  </a:solidFill>
                  <a:effectLst/>
                  <a:latin typeface="+mj-lt"/>
                </a:rPr>
                <a:t> </a:t>
              </a:r>
              <a:r>
                <a:rPr kumimoji="0" lang="es-CO" altLang="es-CO" sz="2500" b="1" i="0" u="none" strike="noStrike" cap="none" normalizeH="0" baseline="0" dirty="0" err="1">
                  <a:ln>
                    <a:noFill/>
                  </a:ln>
                  <a:solidFill>
                    <a:srgbClr val="202124"/>
                  </a:solidFill>
                  <a:effectLst/>
                  <a:latin typeface="+mj-lt"/>
                </a:rPr>
                <a:t>prevention</a:t>
              </a:r>
              <a:r>
                <a:rPr kumimoji="0" lang="es-CO" altLang="es-CO" sz="2500" b="1" i="0" u="none" strike="noStrike" cap="none" normalizeH="0" baseline="0" dirty="0">
                  <a:ln>
                    <a:noFill/>
                  </a:ln>
                  <a:solidFill>
                    <a:srgbClr val="202124"/>
                  </a:solidFill>
                  <a:effectLst/>
                  <a:latin typeface="+mj-lt"/>
                </a:rPr>
                <a:t> and 	</a:t>
              </a:r>
              <a:r>
                <a:rPr kumimoji="0" lang="es-CO" altLang="es-CO" sz="2500" b="1" i="0" u="none" strike="noStrike" cap="none" normalizeH="0" baseline="0" dirty="0" err="1">
                  <a:ln>
                    <a:noFill/>
                  </a:ln>
                  <a:solidFill>
                    <a:srgbClr val="202124"/>
                  </a:solidFill>
                  <a:effectLst/>
                  <a:latin typeface="+mj-lt"/>
                </a:rPr>
                <a:t>promotion</a:t>
              </a:r>
              <a:r>
                <a:rPr kumimoji="0" lang="es-CO" altLang="es-CO" sz="2500" b="1" i="0" u="none" strike="noStrike" cap="none" normalizeH="0" baseline="0" dirty="0">
                  <a:ln>
                    <a:noFill/>
                  </a:ln>
                  <a:solidFill>
                    <a:srgbClr val="202124"/>
                  </a:solidFill>
                  <a:effectLst/>
                  <a:latin typeface="+mj-lt"/>
                </a:rPr>
                <a:t> </a:t>
              </a:r>
              <a:r>
                <a:rPr kumimoji="0" lang="es-CO" altLang="es-CO" sz="2500" b="1" i="0" u="none" strike="noStrike" cap="none" normalizeH="0" baseline="0" dirty="0" err="1">
                  <a:ln>
                    <a:noFill/>
                  </a:ln>
                  <a:solidFill>
                    <a:srgbClr val="202124"/>
                  </a:solidFill>
                  <a:effectLst/>
                  <a:latin typeface="+mj-lt"/>
                </a:rPr>
                <a:t>actions</a:t>
              </a:r>
              <a:r>
                <a:rPr kumimoji="0" lang="es-CO" altLang="es-CO" sz="2500" b="1" i="0" u="none" strike="noStrike" cap="none" normalizeH="0" baseline="0" dirty="0">
                  <a:ln>
                    <a:noFill/>
                  </a:ln>
                  <a:solidFill>
                    <a:srgbClr val="202124"/>
                  </a:solidFill>
                  <a:effectLst/>
                  <a:latin typeface="+mj-lt"/>
                </a:rPr>
                <a:t> </a:t>
              </a:r>
              <a:r>
                <a:rPr kumimoji="0" lang="es-CO" altLang="es-CO" sz="2500" b="1" i="0" u="none" strike="noStrike" cap="none" normalizeH="0" baseline="0" dirty="0" err="1">
                  <a:ln>
                    <a:noFill/>
                  </a:ln>
                  <a:solidFill>
                    <a:srgbClr val="202124"/>
                  </a:solidFill>
                  <a:effectLst/>
                  <a:latin typeface="+mj-lt"/>
                </a:rPr>
                <a:t>that</a:t>
              </a:r>
              <a:r>
                <a:rPr kumimoji="0" lang="es-CO" altLang="es-CO" sz="2500" b="1" i="0" u="none" strike="noStrike" cap="none" normalizeH="0" baseline="0" dirty="0">
                  <a:ln>
                    <a:noFill/>
                  </a:ln>
                  <a:solidFill>
                    <a:srgbClr val="202124"/>
                  </a:solidFill>
                  <a:effectLst/>
                  <a:latin typeface="+mj-lt"/>
                </a:rPr>
                <a:t> control </a:t>
              </a:r>
              <a:r>
                <a:rPr kumimoji="0" lang="es-CO" altLang="es-CO" sz="2500" b="1" i="0" u="none" strike="noStrike" cap="none" normalizeH="0" baseline="0" dirty="0" err="1">
                  <a:ln>
                    <a:noFill/>
                  </a:ln>
                  <a:solidFill>
                    <a:srgbClr val="202124"/>
                  </a:solidFill>
                  <a:effectLst/>
                  <a:latin typeface="+mj-lt"/>
                </a:rPr>
                <a:t>the</a:t>
              </a:r>
              <a:r>
                <a:rPr kumimoji="0" lang="es-CO" altLang="es-CO" sz="2500" b="1" i="0" u="none" strike="noStrike" cap="none" normalizeH="0" baseline="0" dirty="0">
                  <a:ln>
                    <a:noFill/>
                  </a:ln>
                  <a:solidFill>
                    <a:srgbClr val="202124"/>
                  </a:solidFill>
                  <a:effectLst/>
                  <a:latin typeface="+mj-lt"/>
                </a:rPr>
                <a:t> </a:t>
              </a:r>
              <a:r>
                <a:rPr kumimoji="0" lang="es-CO" altLang="es-CO" sz="2500" b="1" i="0" u="none" strike="noStrike" cap="none" normalizeH="0" baseline="0" dirty="0" err="1">
                  <a:ln>
                    <a:noFill/>
                  </a:ln>
                  <a:solidFill>
                    <a:srgbClr val="202124"/>
                  </a:solidFill>
                  <a:effectLst/>
                  <a:latin typeface="+mj-lt"/>
                </a:rPr>
                <a:t>presence</a:t>
              </a:r>
              <a:r>
                <a:rPr kumimoji="0" lang="es-CO" altLang="es-CO" sz="2500" b="1" i="0" u="none" strike="noStrike" cap="none" normalizeH="0" baseline="0" dirty="0">
                  <a:ln>
                    <a:noFill/>
                  </a:ln>
                  <a:solidFill>
                    <a:srgbClr val="202124"/>
                  </a:solidFill>
                  <a:effectLst/>
                  <a:latin typeface="+mj-lt"/>
                </a:rPr>
                <a:t> and </a:t>
              </a:r>
              <a:r>
                <a:rPr kumimoji="0" lang="es-CO" altLang="es-CO" sz="2500" b="1" i="0" u="none" strike="noStrike" cap="none" normalizeH="0" baseline="0" dirty="0" err="1">
                  <a:ln>
                    <a:noFill/>
                  </a:ln>
                  <a:solidFill>
                    <a:srgbClr val="202124"/>
                  </a:solidFill>
                  <a:effectLst/>
                  <a:latin typeface="+mj-lt"/>
                </a:rPr>
                <a:t>progression</a:t>
              </a:r>
              <a:r>
                <a:rPr kumimoji="0" lang="es-CO" altLang="es-CO" sz="2500" b="1" i="0" u="none" strike="noStrike" cap="none" normalizeH="0" baseline="0" dirty="0">
                  <a:ln>
                    <a:noFill/>
                  </a:ln>
                  <a:solidFill>
                    <a:srgbClr val="202124"/>
                  </a:solidFill>
                  <a:effectLst/>
                  <a:latin typeface="+mj-lt"/>
                </a:rPr>
                <a:t> </a:t>
              </a:r>
              <a:r>
                <a:rPr kumimoji="0" lang="es-CO" altLang="es-CO" sz="2500" b="1" i="0" u="none" strike="noStrike" cap="none" normalizeH="0" baseline="0" dirty="0" err="1">
                  <a:ln>
                    <a:noFill/>
                  </a:ln>
                  <a:solidFill>
                    <a:srgbClr val="202124"/>
                  </a:solidFill>
                  <a:effectLst/>
                  <a:latin typeface="+mj-lt"/>
                </a:rPr>
                <a:t>of</a:t>
              </a:r>
              <a:r>
                <a:rPr kumimoji="0" lang="es-CO" altLang="es-CO" sz="2500" b="1" i="0" u="none" strike="noStrike" cap="none" normalizeH="0" baseline="0" dirty="0">
                  <a:ln>
                    <a:noFill/>
                  </a:ln>
                  <a:solidFill>
                    <a:srgbClr val="202124"/>
                  </a:solidFill>
                  <a:effectLst/>
                  <a:latin typeface="+mj-lt"/>
                </a:rPr>
                <a:t> caries.</a:t>
              </a:r>
              <a:r>
                <a:rPr kumimoji="0" lang="es-CO" altLang="es-CO" sz="2500" b="1" i="0" u="none" strike="noStrike" cap="none" normalizeH="0" baseline="0" dirty="0">
                  <a:ln>
                    <a:noFill/>
                  </a:ln>
                  <a:solidFill>
                    <a:schemeClr val="tx1"/>
                  </a:solidFill>
                  <a:effectLst/>
                  <a:latin typeface="+mj-lt"/>
                </a:rPr>
                <a:t> </a:t>
              </a:r>
            </a:p>
          </p:txBody>
        </p:sp>
        <p:pic>
          <p:nvPicPr>
            <p:cNvPr id="12" name="Imagen 11">
              <a:extLst>
                <a:ext uri="{FF2B5EF4-FFF2-40B4-BE49-F238E27FC236}">
                  <a16:creationId xmlns:a16="http://schemas.microsoft.com/office/drawing/2014/main" id="{CCD079F3-DEE1-47F4-84B8-1A9F0D3264A8}"/>
                </a:ext>
              </a:extLst>
            </p:cNvPr>
            <p:cNvPicPr>
              <a:picLocks noChangeAspect="1"/>
            </p:cNvPicPr>
            <p:nvPr/>
          </p:nvPicPr>
          <p:blipFill>
            <a:blip r:embed="rId4"/>
            <a:stretch>
              <a:fillRect/>
            </a:stretch>
          </p:blipFill>
          <p:spPr>
            <a:xfrm>
              <a:off x="1157454" y="1681713"/>
              <a:ext cx="3212303" cy="3212303"/>
            </a:xfrm>
            <a:prstGeom prst="rect">
              <a:avLst/>
            </a:prstGeom>
          </p:spPr>
        </p:pic>
        <p:sp>
          <p:nvSpPr>
            <p:cNvPr id="13" name="CuadroTexto 12">
              <a:extLst>
                <a:ext uri="{FF2B5EF4-FFF2-40B4-BE49-F238E27FC236}">
                  <a16:creationId xmlns:a16="http://schemas.microsoft.com/office/drawing/2014/main" id="{FEFC6702-9F30-48EA-A158-D3F9EE37A0A7}"/>
                </a:ext>
              </a:extLst>
            </p:cNvPr>
            <p:cNvSpPr txBox="1"/>
            <p:nvPr/>
          </p:nvSpPr>
          <p:spPr>
            <a:xfrm>
              <a:off x="2288101" y="2926032"/>
              <a:ext cx="1068155" cy="769441"/>
            </a:xfrm>
            <a:prstGeom prst="rect">
              <a:avLst/>
            </a:prstGeom>
            <a:noFill/>
          </p:spPr>
          <p:txBody>
            <a:bodyPr wrap="square" rtlCol="0">
              <a:spAutoFit/>
            </a:bodyPr>
            <a:lstStyle/>
            <a:p>
              <a:pPr algn="ctr"/>
              <a:r>
                <a:rPr lang="es-CO" sz="4400" b="1" dirty="0"/>
                <a:t>3.</a:t>
              </a:r>
            </a:p>
          </p:txBody>
        </p:sp>
      </p:grpSp>
      <p:sp>
        <p:nvSpPr>
          <p:cNvPr id="6" name="Rectángulo 5">
            <a:extLst>
              <a:ext uri="{FF2B5EF4-FFF2-40B4-BE49-F238E27FC236}">
                <a16:creationId xmlns:a16="http://schemas.microsoft.com/office/drawing/2014/main" id="{BF374634-F370-467B-8C86-08F221663DD3}"/>
              </a:ext>
            </a:extLst>
          </p:cNvPr>
          <p:cNvSpPr/>
          <p:nvPr/>
        </p:nvSpPr>
        <p:spPr>
          <a:xfrm>
            <a:off x="10282644" y="6412469"/>
            <a:ext cx="1585690" cy="253916"/>
          </a:xfrm>
          <a:prstGeom prst="rect">
            <a:avLst/>
          </a:prstGeom>
        </p:spPr>
        <p:txBody>
          <a:bodyPr wrap="none">
            <a:spAutoFit/>
          </a:bodyPr>
          <a:lstStyle/>
          <a:p>
            <a:r>
              <a:rPr lang="en-US" sz="1050" dirty="0"/>
              <a:t>Resolution 3280 of 2018. </a:t>
            </a:r>
            <a:endParaRPr lang="es-CO" sz="1050" dirty="0"/>
          </a:p>
        </p:txBody>
      </p:sp>
    </p:spTree>
    <p:extLst>
      <p:ext uri="{BB962C8B-B14F-4D97-AF65-F5344CB8AC3E}">
        <p14:creationId xmlns:p14="http://schemas.microsoft.com/office/powerpoint/2010/main" val="186163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7FBA426D-5C30-4411-AE3F-3CC91786FED7}"/>
              </a:ext>
            </a:extLst>
          </p:cNvPr>
          <p:cNvPicPr>
            <a:picLocks noChangeAspect="1"/>
          </p:cNvPicPr>
          <p:nvPr/>
        </p:nvPicPr>
        <p:blipFill>
          <a:blip r:embed="rId2"/>
          <a:stretch>
            <a:fillRect/>
          </a:stretch>
        </p:blipFill>
        <p:spPr>
          <a:xfrm>
            <a:off x="-28135" y="7516"/>
            <a:ext cx="12192000" cy="6850864"/>
          </a:xfrm>
          <a:prstGeom prst="rect">
            <a:avLst/>
          </a:prstGeom>
        </p:spPr>
      </p:pic>
      <p:sp>
        <p:nvSpPr>
          <p:cNvPr id="10" name="Rectángulo 9">
            <a:extLst>
              <a:ext uri="{FF2B5EF4-FFF2-40B4-BE49-F238E27FC236}">
                <a16:creationId xmlns:a16="http://schemas.microsoft.com/office/drawing/2014/main" id="{3C21B21A-0014-42B2-B7CC-607FA6CA03F9}"/>
              </a:ext>
            </a:extLst>
          </p:cNvPr>
          <p:cNvSpPr/>
          <p:nvPr/>
        </p:nvSpPr>
        <p:spPr>
          <a:xfrm>
            <a:off x="306358" y="4867422"/>
            <a:ext cx="1617784" cy="1897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Rectangle 1">
            <a:extLst>
              <a:ext uri="{FF2B5EF4-FFF2-40B4-BE49-F238E27FC236}">
                <a16:creationId xmlns:a16="http://schemas.microsoft.com/office/drawing/2014/main" id="{27F3F007-3439-45EC-9791-94588DE23950}"/>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pic>
        <p:nvPicPr>
          <p:cNvPr id="3074" name="Picture 2" descr="Resinas y Carillas Dentales Medellín - Clínica Ártica">
            <a:extLst>
              <a:ext uri="{FF2B5EF4-FFF2-40B4-BE49-F238E27FC236}">
                <a16:creationId xmlns:a16="http://schemas.microsoft.com/office/drawing/2014/main" id="{5BB33575-193C-4578-86E8-61D578A55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01" y="2939452"/>
            <a:ext cx="12129732" cy="466128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o 11">
            <a:extLst>
              <a:ext uri="{FF2B5EF4-FFF2-40B4-BE49-F238E27FC236}">
                <a16:creationId xmlns:a16="http://schemas.microsoft.com/office/drawing/2014/main" id="{A48874A5-9075-4B1A-8A74-E4841BAA2B4F}"/>
              </a:ext>
            </a:extLst>
          </p:cNvPr>
          <p:cNvGrpSpPr/>
          <p:nvPr/>
        </p:nvGrpSpPr>
        <p:grpSpPr>
          <a:xfrm>
            <a:off x="1157454" y="1053443"/>
            <a:ext cx="11034546" cy="3212303"/>
            <a:chOff x="1157454" y="1822390"/>
            <a:chExt cx="10976503" cy="3212303"/>
          </a:xfrm>
        </p:grpSpPr>
        <p:sp>
          <p:nvSpPr>
            <p:cNvPr id="13" name="Título 1">
              <a:extLst>
                <a:ext uri="{FF2B5EF4-FFF2-40B4-BE49-F238E27FC236}">
                  <a16:creationId xmlns:a16="http://schemas.microsoft.com/office/drawing/2014/main" id="{8EF87450-8D1B-47DC-8EEA-448FD171B291}"/>
                </a:ext>
              </a:extLst>
            </p:cNvPr>
            <p:cNvSpPr txBox="1">
              <a:spLocks/>
            </p:cNvSpPr>
            <p:nvPr/>
          </p:nvSpPr>
          <p:spPr>
            <a:xfrm>
              <a:off x="3356256" y="2761751"/>
              <a:ext cx="8777701" cy="1341193"/>
            </a:xfrm>
            <a:prstGeom prst="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2700000" scaled="1"/>
              <a:tileRect/>
            </a:gradFill>
            <a:ln>
              <a:solidFill>
                <a:schemeClr val="accent4">
                  <a:lumMod val="75000"/>
                </a:schemeClr>
              </a:solidFill>
            </a:ln>
          </p:spPr>
          <p:txBody>
            <a:bodyPr vert="horz" lIns="91440" tIns="45720" rIns="91440" bIns="45720" rtlCol="0" anchor="b">
              <a:normAutofit fontScale="3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AU" sz="7400" b="1" dirty="0"/>
                <a:t>Establish national objectives aimed to the</a:t>
              </a:r>
            </a:p>
            <a:p>
              <a:pPr>
                <a:lnSpc>
                  <a:spcPct val="120000"/>
                </a:lnSpc>
              </a:pPr>
              <a:r>
                <a:rPr lang="en-AU" sz="7400" b="1" dirty="0"/>
                <a:t>  	reduce the use of amalgam to the minimum and p</a:t>
              </a:r>
              <a:r>
                <a:rPr lang="es-CO" altLang="es-CO" sz="7400" b="1" dirty="0" err="1"/>
                <a:t>romote</a:t>
              </a:r>
              <a:r>
                <a:rPr lang="es-CO" altLang="es-CO" sz="7400" b="1" dirty="0"/>
                <a:t> non </a:t>
              </a:r>
              <a:r>
                <a:rPr lang="es-CO" altLang="es-CO" sz="7400" b="1" dirty="0" err="1"/>
                <a:t>mercury</a:t>
              </a:r>
              <a:r>
                <a:rPr lang="es-CO" altLang="es-CO" sz="7400" b="1" dirty="0"/>
                <a:t> </a:t>
              </a:r>
              <a:r>
                <a:rPr lang="es-CO" altLang="es-CO" sz="7400" b="1" dirty="0" err="1"/>
                <a:t>obturation</a:t>
              </a:r>
              <a:r>
                <a:rPr lang="es-CO" altLang="es-CO" sz="7400" b="1" dirty="0"/>
                <a:t> </a:t>
              </a:r>
              <a:r>
                <a:rPr lang="es-CO" altLang="es-CO" sz="7400" b="1" dirty="0" err="1"/>
                <a:t>such</a:t>
              </a:r>
              <a:r>
                <a:rPr lang="es-CO" altLang="es-CO" sz="7400" b="1" dirty="0"/>
                <a:t> as composite  </a:t>
              </a:r>
              <a:r>
                <a:rPr lang="es-CO" altLang="es-CO" sz="7400" b="1" dirty="0" err="1"/>
                <a:t>resin</a:t>
              </a:r>
              <a:r>
                <a:rPr lang="es-CO" altLang="es-CO" sz="7400" b="1" dirty="0"/>
                <a:t> </a:t>
              </a:r>
              <a:r>
                <a:rPr lang="es-CO" altLang="es-CO" sz="7400" b="1" dirty="0" err="1"/>
                <a:t>or</a:t>
              </a:r>
              <a:r>
                <a:rPr lang="es-CO" altLang="es-CO" sz="7400" b="1" dirty="0"/>
                <a:t> </a:t>
              </a:r>
              <a:r>
                <a:rPr lang="es-CO" altLang="es-CO" sz="7400" b="1" dirty="0" err="1"/>
                <a:t>glass</a:t>
              </a:r>
              <a:r>
                <a:rPr lang="es-CO" altLang="es-CO" sz="7400" b="1" dirty="0"/>
                <a:t> </a:t>
              </a:r>
              <a:r>
                <a:rPr lang="es-CO" altLang="es-CO" sz="7400" b="1" dirty="0" err="1"/>
                <a:t>ionomer</a:t>
              </a:r>
              <a:r>
                <a:rPr lang="es-CO" altLang="es-CO" sz="7400" b="1" dirty="0"/>
                <a:t>.</a:t>
              </a:r>
            </a:p>
            <a:p>
              <a:r>
                <a:rPr lang="en-AU" sz="2800" b="1" dirty="0"/>
                <a:t> </a:t>
              </a:r>
              <a:endParaRPr lang="en-US" sz="2800" b="1" dirty="0"/>
            </a:p>
          </p:txBody>
        </p:sp>
        <p:sp>
          <p:nvSpPr>
            <p:cNvPr id="14" name="Forma libre: forma 13">
              <a:extLst>
                <a:ext uri="{FF2B5EF4-FFF2-40B4-BE49-F238E27FC236}">
                  <a16:creationId xmlns:a16="http://schemas.microsoft.com/office/drawing/2014/main" id="{58443CF0-A87D-4DDB-B5D1-0751132E9A81}"/>
                </a:ext>
              </a:extLst>
            </p:cNvPr>
            <p:cNvSpPr/>
            <p:nvPr/>
          </p:nvSpPr>
          <p:spPr>
            <a:xfrm>
              <a:off x="3846295" y="3535243"/>
              <a:ext cx="550532" cy="1038502"/>
            </a:xfrm>
            <a:custGeom>
              <a:avLst/>
              <a:gdLst>
                <a:gd name="connsiteX0" fmla="*/ 0 w 550532"/>
                <a:gd name="connsiteY0" fmla="*/ 1038502 h 1038502"/>
                <a:gd name="connsiteX1" fmla="*/ 275266 w 550532"/>
                <a:gd name="connsiteY1" fmla="*/ 1038502 h 1038502"/>
                <a:gd name="connsiteX2" fmla="*/ 275266 w 550532"/>
                <a:gd name="connsiteY2" fmla="*/ 0 h 1038502"/>
                <a:gd name="connsiteX3" fmla="*/ 550532 w 550532"/>
                <a:gd name="connsiteY3" fmla="*/ 0 h 1038502"/>
              </a:gdLst>
              <a:ahLst/>
              <a:cxnLst>
                <a:cxn ang="0">
                  <a:pos x="connsiteX0" y="connsiteY0"/>
                </a:cxn>
                <a:cxn ang="0">
                  <a:pos x="connsiteX1" y="connsiteY1"/>
                </a:cxn>
                <a:cxn ang="0">
                  <a:pos x="connsiteX2" y="connsiteY2"/>
                </a:cxn>
                <a:cxn ang="0">
                  <a:pos x="connsiteX3" y="connsiteY3"/>
                </a:cxn>
              </a:cxnLst>
              <a:rect l="l" t="t" r="r" b="b"/>
              <a:pathLst>
                <a:path w="550532" h="1038502">
                  <a:moveTo>
                    <a:pt x="0" y="1038502"/>
                  </a:moveTo>
                  <a:lnTo>
                    <a:pt x="275266" y="1038502"/>
                  </a:lnTo>
                  <a:lnTo>
                    <a:pt x="275266" y="0"/>
                  </a:lnTo>
                  <a:lnTo>
                    <a:pt x="550532" y="0"/>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58581" tIns="489866" rIns="258581" bIns="489866" numCol="1" spcCol="1270" anchor="ctr" anchorCtr="0">
              <a:noAutofit/>
            </a:bodyPr>
            <a:lstStyle/>
            <a:p>
              <a:pPr marL="0" lvl="0" indent="0" algn="ctr" defTabSz="800100">
                <a:lnSpc>
                  <a:spcPct val="90000"/>
                </a:lnSpc>
                <a:spcBef>
                  <a:spcPct val="0"/>
                </a:spcBef>
                <a:spcAft>
                  <a:spcPct val="35000"/>
                </a:spcAft>
                <a:buNone/>
              </a:pPr>
              <a:endParaRPr lang="es-CO" sz="1800" kern="1200">
                <a:solidFill>
                  <a:schemeClr val="tx1"/>
                </a:solidFill>
              </a:endParaRPr>
            </a:p>
          </p:txBody>
        </p:sp>
        <p:pic>
          <p:nvPicPr>
            <p:cNvPr id="15" name="Imagen 14">
              <a:extLst>
                <a:ext uri="{FF2B5EF4-FFF2-40B4-BE49-F238E27FC236}">
                  <a16:creationId xmlns:a16="http://schemas.microsoft.com/office/drawing/2014/main" id="{124A0362-A842-4770-A74D-ADE2AC59C477}"/>
                </a:ext>
              </a:extLst>
            </p:cNvPr>
            <p:cNvPicPr>
              <a:picLocks noChangeAspect="1"/>
            </p:cNvPicPr>
            <p:nvPr/>
          </p:nvPicPr>
          <p:blipFill>
            <a:blip r:embed="rId4"/>
            <a:stretch>
              <a:fillRect/>
            </a:stretch>
          </p:blipFill>
          <p:spPr>
            <a:xfrm>
              <a:off x="1157454" y="1822390"/>
              <a:ext cx="3212303" cy="3212303"/>
            </a:xfrm>
            <a:prstGeom prst="rect">
              <a:avLst/>
            </a:prstGeom>
          </p:spPr>
        </p:pic>
        <p:sp>
          <p:nvSpPr>
            <p:cNvPr id="16" name="CuadroTexto 15">
              <a:extLst>
                <a:ext uri="{FF2B5EF4-FFF2-40B4-BE49-F238E27FC236}">
                  <a16:creationId xmlns:a16="http://schemas.microsoft.com/office/drawing/2014/main" id="{43740352-1D4D-4262-9336-1CEB4F77CB99}"/>
                </a:ext>
              </a:extLst>
            </p:cNvPr>
            <p:cNvSpPr txBox="1"/>
            <p:nvPr/>
          </p:nvSpPr>
          <p:spPr>
            <a:xfrm>
              <a:off x="2288101" y="3038571"/>
              <a:ext cx="1068155" cy="769441"/>
            </a:xfrm>
            <a:prstGeom prst="rect">
              <a:avLst/>
            </a:prstGeom>
            <a:noFill/>
          </p:spPr>
          <p:txBody>
            <a:bodyPr wrap="square" rtlCol="0">
              <a:spAutoFit/>
            </a:bodyPr>
            <a:lstStyle/>
            <a:p>
              <a:pPr algn="ctr"/>
              <a:r>
                <a:rPr lang="es-CO" sz="4400" b="1" dirty="0"/>
                <a:t>4.</a:t>
              </a:r>
            </a:p>
          </p:txBody>
        </p:sp>
      </p:grpSp>
    </p:spTree>
    <p:extLst>
      <p:ext uri="{BB962C8B-B14F-4D97-AF65-F5344CB8AC3E}">
        <p14:creationId xmlns:p14="http://schemas.microsoft.com/office/powerpoint/2010/main" val="361041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4BA7C38A-AED5-4EAE-9211-CAE18243082F}"/>
              </a:ext>
            </a:extLst>
          </p:cNvPr>
          <p:cNvPicPr>
            <a:picLocks noChangeAspect="1"/>
          </p:cNvPicPr>
          <p:nvPr/>
        </p:nvPicPr>
        <p:blipFill>
          <a:blip r:embed="rId2"/>
          <a:stretch>
            <a:fillRect/>
          </a:stretch>
        </p:blipFill>
        <p:spPr>
          <a:xfrm>
            <a:off x="65" y="-2141"/>
            <a:ext cx="12192000" cy="6850864"/>
          </a:xfrm>
          <a:prstGeom prst="rect">
            <a:avLst/>
          </a:prstGeom>
        </p:spPr>
      </p:pic>
      <p:sp>
        <p:nvSpPr>
          <p:cNvPr id="10" name="Rectángulo 9">
            <a:extLst>
              <a:ext uri="{FF2B5EF4-FFF2-40B4-BE49-F238E27FC236}">
                <a16:creationId xmlns:a16="http://schemas.microsoft.com/office/drawing/2014/main" id="{3C21B21A-0014-42B2-B7CC-607FA6CA03F9}"/>
              </a:ext>
            </a:extLst>
          </p:cNvPr>
          <p:cNvSpPr/>
          <p:nvPr/>
        </p:nvSpPr>
        <p:spPr>
          <a:xfrm>
            <a:off x="306358" y="4867422"/>
            <a:ext cx="1617784" cy="1897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Rectangle 1">
            <a:extLst>
              <a:ext uri="{FF2B5EF4-FFF2-40B4-BE49-F238E27FC236}">
                <a16:creationId xmlns:a16="http://schemas.microsoft.com/office/drawing/2014/main" id="{27F3F007-3439-45EC-9791-94588DE23950}"/>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pic>
        <p:nvPicPr>
          <p:cNvPr id="19" name="Imagen 18">
            <a:extLst>
              <a:ext uri="{FF2B5EF4-FFF2-40B4-BE49-F238E27FC236}">
                <a16:creationId xmlns:a16="http://schemas.microsoft.com/office/drawing/2014/main" id="{D4CD4411-149D-491C-8E5A-D5C838D385CB}"/>
              </a:ext>
            </a:extLst>
          </p:cNvPr>
          <p:cNvPicPr>
            <a:picLocks noChangeAspect="1"/>
          </p:cNvPicPr>
          <p:nvPr/>
        </p:nvPicPr>
        <p:blipFill rotWithShape="1">
          <a:blip r:embed="rId3"/>
          <a:srcRect t="35674"/>
          <a:stretch/>
        </p:blipFill>
        <p:spPr>
          <a:xfrm>
            <a:off x="65" y="2482600"/>
            <a:ext cx="12192000" cy="4411457"/>
          </a:xfrm>
          <a:prstGeom prst="rect">
            <a:avLst/>
          </a:prstGeom>
        </p:spPr>
      </p:pic>
      <p:grpSp>
        <p:nvGrpSpPr>
          <p:cNvPr id="12" name="Grupo 11">
            <a:extLst>
              <a:ext uri="{FF2B5EF4-FFF2-40B4-BE49-F238E27FC236}">
                <a16:creationId xmlns:a16="http://schemas.microsoft.com/office/drawing/2014/main" id="{A48874A5-9075-4B1A-8A74-E4841BAA2B4F}"/>
              </a:ext>
            </a:extLst>
          </p:cNvPr>
          <p:cNvGrpSpPr/>
          <p:nvPr/>
        </p:nvGrpSpPr>
        <p:grpSpPr>
          <a:xfrm>
            <a:off x="1157389" y="1076062"/>
            <a:ext cx="11034546" cy="3212303"/>
            <a:chOff x="1157454" y="1822390"/>
            <a:chExt cx="11034546" cy="3212303"/>
          </a:xfrm>
        </p:grpSpPr>
        <p:sp>
          <p:nvSpPr>
            <p:cNvPr id="13" name="Título 1">
              <a:extLst>
                <a:ext uri="{FF2B5EF4-FFF2-40B4-BE49-F238E27FC236}">
                  <a16:creationId xmlns:a16="http://schemas.microsoft.com/office/drawing/2014/main" id="{8EF87450-8D1B-47DC-8EEA-448FD171B291}"/>
                </a:ext>
              </a:extLst>
            </p:cNvPr>
            <p:cNvSpPr txBox="1">
              <a:spLocks/>
            </p:cNvSpPr>
            <p:nvPr/>
          </p:nvSpPr>
          <p:spPr>
            <a:xfrm>
              <a:off x="3201511" y="2687148"/>
              <a:ext cx="8990489" cy="1472286"/>
            </a:xfrm>
            <a:prstGeom prst="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2700000" scaled="1"/>
              <a:tileRect/>
            </a:gradFill>
            <a:ln>
              <a:solidFill>
                <a:schemeClr val="accent4">
                  <a:lumMod val="75000"/>
                </a:schemeClr>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AU" sz="2000" b="1" dirty="0"/>
                <a:t>	</a:t>
              </a:r>
              <a:r>
                <a:rPr lang="en-AU" sz="2400" b="1" dirty="0"/>
                <a:t>Encourage professional representative organizations and dental 	schools to educate and train professional dentists and students on the use of non-mercury alternatives.</a:t>
              </a:r>
              <a:endParaRPr lang="en-US" sz="800" b="1" dirty="0"/>
            </a:p>
          </p:txBody>
        </p:sp>
        <p:sp>
          <p:nvSpPr>
            <p:cNvPr id="14" name="Forma libre: forma 13">
              <a:extLst>
                <a:ext uri="{FF2B5EF4-FFF2-40B4-BE49-F238E27FC236}">
                  <a16:creationId xmlns:a16="http://schemas.microsoft.com/office/drawing/2014/main" id="{58443CF0-A87D-4DDB-B5D1-0751132E9A81}"/>
                </a:ext>
              </a:extLst>
            </p:cNvPr>
            <p:cNvSpPr/>
            <p:nvPr/>
          </p:nvSpPr>
          <p:spPr>
            <a:xfrm>
              <a:off x="3846295" y="3535243"/>
              <a:ext cx="550532" cy="1038502"/>
            </a:xfrm>
            <a:custGeom>
              <a:avLst/>
              <a:gdLst>
                <a:gd name="connsiteX0" fmla="*/ 0 w 550532"/>
                <a:gd name="connsiteY0" fmla="*/ 1038502 h 1038502"/>
                <a:gd name="connsiteX1" fmla="*/ 275266 w 550532"/>
                <a:gd name="connsiteY1" fmla="*/ 1038502 h 1038502"/>
                <a:gd name="connsiteX2" fmla="*/ 275266 w 550532"/>
                <a:gd name="connsiteY2" fmla="*/ 0 h 1038502"/>
                <a:gd name="connsiteX3" fmla="*/ 550532 w 550532"/>
                <a:gd name="connsiteY3" fmla="*/ 0 h 1038502"/>
              </a:gdLst>
              <a:ahLst/>
              <a:cxnLst>
                <a:cxn ang="0">
                  <a:pos x="connsiteX0" y="connsiteY0"/>
                </a:cxn>
                <a:cxn ang="0">
                  <a:pos x="connsiteX1" y="connsiteY1"/>
                </a:cxn>
                <a:cxn ang="0">
                  <a:pos x="connsiteX2" y="connsiteY2"/>
                </a:cxn>
                <a:cxn ang="0">
                  <a:pos x="connsiteX3" y="connsiteY3"/>
                </a:cxn>
              </a:cxnLst>
              <a:rect l="l" t="t" r="r" b="b"/>
              <a:pathLst>
                <a:path w="550532" h="1038502">
                  <a:moveTo>
                    <a:pt x="0" y="1038502"/>
                  </a:moveTo>
                  <a:lnTo>
                    <a:pt x="275266" y="1038502"/>
                  </a:lnTo>
                  <a:lnTo>
                    <a:pt x="275266" y="0"/>
                  </a:lnTo>
                  <a:lnTo>
                    <a:pt x="550532" y="0"/>
                  </a:lnTo>
                </a:path>
              </a:pathLst>
            </a:custGeom>
            <a:noFill/>
            <a:ln>
              <a:no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58581" tIns="489866" rIns="258581" bIns="489866" numCol="1" spcCol="1270" anchor="ctr" anchorCtr="0">
              <a:noAutofit/>
            </a:bodyPr>
            <a:lstStyle/>
            <a:p>
              <a:pPr marL="0" lvl="0" indent="0" algn="ctr" defTabSz="800100">
                <a:lnSpc>
                  <a:spcPct val="90000"/>
                </a:lnSpc>
                <a:spcBef>
                  <a:spcPct val="0"/>
                </a:spcBef>
                <a:spcAft>
                  <a:spcPct val="35000"/>
                </a:spcAft>
                <a:buNone/>
              </a:pPr>
              <a:endParaRPr lang="es-CO" sz="1800" kern="1200">
                <a:solidFill>
                  <a:schemeClr val="tx1"/>
                </a:solidFill>
              </a:endParaRPr>
            </a:p>
          </p:txBody>
        </p:sp>
        <p:pic>
          <p:nvPicPr>
            <p:cNvPr id="15" name="Imagen 14">
              <a:extLst>
                <a:ext uri="{FF2B5EF4-FFF2-40B4-BE49-F238E27FC236}">
                  <a16:creationId xmlns:a16="http://schemas.microsoft.com/office/drawing/2014/main" id="{124A0362-A842-4770-A74D-ADE2AC59C477}"/>
                </a:ext>
              </a:extLst>
            </p:cNvPr>
            <p:cNvPicPr>
              <a:picLocks noChangeAspect="1"/>
            </p:cNvPicPr>
            <p:nvPr/>
          </p:nvPicPr>
          <p:blipFill>
            <a:blip r:embed="rId4"/>
            <a:stretch>
              <a:fillRect/>
            </a:stretch>
          </p:blipFill>
          <p:spPr>
            <a:xfrm>
              <a:off x="1157454" y="1822390"/>
              <a:ext cx="3212303" cy="3212303"/>
            </a:xfrm>
            <a:prstGeom prst="rect">
              <a:avLst/>
            </a:prstGeom>
          </p:spPr>
        </p:pic>
        <p:sp>
          <p:nvSpPr>
            <p:cNvPr id="16" name="CuadroTexto 15">
              <a:extLst>
                <a:ext uri="{FF2B5EF4-FFF2-40B4-BE49-F238E27FC236}">
                  <a16:creationId xmlns:a16="http://schemas.microsoft.com/office/drawing/2014/main" id="{43740352-1D4D-4262-9336-1CEB4F77CB99}"/>
                </a:ext>
              </a:extLst>
            </p:cNvPr>
            <p:cNvSpPr txBox="1"/>
            <p:nvPr/>
          </p:nvSpPr>
          <p:spPr>
            <a:xfrm>
              <a:off x="2288101" y="3038571"/>
              <a:ext cx="1068155" cy="769441"/>
            </a:xfrm>
            <a:prstGeom prst="rect">
              <a:avLst/>
            </a:prstGeom>
            <a:noFill/>
          </p:spPr>
          <p:txBody>
            <a:bodyPr wrap="square" rtlCol="0">
              <a:spAutoFit/>
            </a:bodyPr>
            <a:lstStyle/>
            <a:p>
              <a:pPr algn="ctr"/>
              <a:r>
                <a:rPr lang="es-CO" sz="4400" b="1" dirty="0"/>
                <a:t>5.</a:t>
              </a:r>
            </a:p>
          </p:txBody>
        </p:sp>
      </p:grpSp>
      <p:sp>
        <p:nvSpPr>
          <p:cNvPr id="11" name="Marcador de contenido 2">
            <a:extLst>
              <a:ext uri="{FF2B5EF4-FFF2-40B4-BE49-F238E27FC236}">
                <a16:creationId xmlns:a16="http://schemas.microsoft.com/office/drawing/2014/main" id="{D5ABEB3C-F1D2-4C85-9562-01FD95F97227}"/>
              </a:ext>
            </a:extLst>
          </p:cNvPr>
          <p:cNvSpPr>
            <a:spLocks noGrp="1"/>
          </p:cNvSpPr>
          <p:nvPr>
            <p:ph idx="1"/>
          </p:nvPr>
        </p:nvSpPr>
        <p:spPr>
          <a:xfrm>
            <a:off x="1524951" y="6102217"/>
            <a:ext cx="10515600" cy="1325563"/>
          </a:xfrm>
        </p:spPr>
        <p:txBody>
          <a:bodyPr>
            <a:normAutofit/>
          </a:bodyPr>
          <a:lstStyle/>
          <a:p>
            <a:pPr marL="0" indent="0" algn="r">
              <a:buNone/>
            </a:pPr>
            <a:r>
              <a:rPr lang="en-AU" sz="1200" dirty="0"/>
              <a:t>Comprehensive Health Care Routes, defined in the Comprehensive Health Care Policy</a:t>
            </a:r>
          </a:p>
          <a:p>
            <a:pPr marL="0" indent="0" algn="r">
              <a:buNone/>
            </a:pPr>
            <a:r>
              <a:rPr lang="en-AU" sz="1200" dirty="0"/>
              <a:t>(Resolution No. 2626 of 2019). </a:t>
            </a:r>
          </a:p>
        </p:txBody>
      </p:sp>
    </p:spTree>
    <p:extLst>
      <p:ext uri="{BB962C8B-B14F-4D97-AF65-F5344CB8AC3E}">
        <p14:creationId xmlns:p14="http://schemas.microsoft.com/office/powerpoint/2010/main" val="39630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44B357351F9E4B8AD8508899169077" ma:contentTypeVersion="10" ma:contentTypeDescription="Create a new document." ma:contentTypeScope="" ma:versionID="37938f031b87d4ca5131e4f0c790b189">
  <xsd:schema xmlns:xsd="http://www.w3.org/2001/XMLSchema" xmlns:xs="http://www.w3.org/2001/XMLSchema" xmlns:p="http://schemas.microsoft.com/office/2006/metadata/properties" xmlns:ns2="15d28de7-f615-4caf-8115-a02e0f847ba9" targetNamespace="http://schemas.microsoft.com/office/2006/metadata/properties" ma:root="true" ma:fieldsID="8ee310cf14eca3a50d1bbba796f3f7b4" ns2:_="">
    <xsd:import namespace="15d28de7-f615-4caf-8115-a02e0f847ba9"/>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d28de7-f615-4caf-8115-a02e0f847b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5F30489-6DF4-4F09-88B4-BA5C3802135C}"/>
</file>

<file path=customXml/itemProps2.xml><?xml version="1.0" encoding="utf-8"?>
<ds:datastoreItem xmlns:ds="http://schemas.openxmlformats.org/officeDocument/2006/customXml" ds:itemID="{53CB5ABE-45BE-4623-8128-8AC2501F762B}"/>
</file>

<file path=customXml/itemProps3.xml><?xml version="1.0" encoding="utf-8"?>
<ds:datastoreItem xmlns:ds="http://schemas.openxmlformats.org/officeDocument/2006/customXml" ds:itemID="{307511DB-D419-4740-93AA-E15BB7676CE8}"/>
</file>

<file path=docProps/app.xml><?xml version="1.0" encoding="utf-8"?>
<Properties xmlns="http://schemas.openxmlformats.org/officeDocument/2006/extended-properties" xmlns:vt="http://schemas.openxmlformats.org/officeDocument/2006/docPropsVTypes">
  <TotalTime>1959</TotalTime>
  <Words>789</Words>
  <Application>Microsoft Office PowerPoint</Application>
  <PresentationFormat>Panorámica</PresentationFormat>
  <Paragraphs>86</Paragraphs>
  <Slides>21</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21</vt:i4>
      </vt:variant>
    </vt:vector>
  </HeadingPairs>
  <TitlesOfParts>
    <vt:vector size="27" baseType="lpstr">
      <vt:lpstr>Arial</vt:lpstr>
      <vt:lpstr>Arial Rounded MT Bold</vt:lpstr>
      <vt:lpstr>Calibri</vt:lpstr>
      <vt:lpstr>Calibri Light</vt:lpstr>
      <vt:lpstr>inherit</vt:lpstr>
      <vt:lpstr>Tema de Office</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certificados@federacionodontologicacolombiana.org</dc:creator>
  <cp:lastModifiedBy>ACPO regional Valle</cp:lastModifiedBy>
  <cp:revision>60</cp:revision>
  <dcterms:created xsi:type="dcterms:W3CDTF">2022-04-28T15:32:16Z</dcterms:created>
  <dcterms:modified xsi:type="dcterms:W3CDTF">2022-09-15T21:33:33Z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0x0101008C44B357351F9E4B8AD8508899169077</vt:lpwstr>
  </property>
</Properties>
</file>