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5"/>
  </p:notesMasterIdLst>
  <p:sldIdLst>
    <p:sldId id="256" r:id="rId5"/>
    <p:sldId id="268" r:id="rId6"/>
    <p:sldId id="269" r:id="rId7"/>
    <p:sldId id="270" r:id="rId8"/>
    <p:sldId id="264" r:id="rId9"/>
    <p:sldId id="265" r:id="rId10"/>
    <p:sldId id="266" r:id="rId11"/>
    <p:sldId id="267" r:id="rId12"/>
    <p:sldId id="260" r:id="rId13"/>
    <p:sldId id="272"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6" autoAdjust="0"/>
  </p:normalViewPr>
  <p:slideViewPr>
    <p:cSldViewPr showGuides="1">
      <p:cViewPr varScale="1">
        <p:scale>
          <a:sx n="118" d="100"/>
          <a:sy n="118" d="100"/>
        </p:scale>
        <p:origin x="173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ramarenko" userId="4c2d908c-164d-4554-8a0b-eb05e5d9c009" providerId="ADAL" clId="{68D4F7B6-702E-489B-BC30-30D5F6E8EC67}"/>
    <pc:docChg chg="delSld">
      <pc:chgData name="Maria Kramarenko" userId="4c2d908c-164d-4554-8a0b-eb05e5d9c009" providerId="ADAL" clId="{68D4F7B6-702E-489B-BC30-30D5F6E8EC67}" dt="2022-09-13T14:05:53.874" v="0" actId="47"/>
      <pc:docMkLst>
        <pc:docMk/>
      </pc:docMkLst>
      <pc:sldChg chg="del">
        <pc:chgData name="Maria Kramarenko" userId="4c2d908c-164d-4554-8a0b-eb05e5d9c009" providerId="ADAL" clId="{68D4F7B6-702E-489B-BC30-30D5F6E8EC67}" dt="2022-09-13T14:05:53.874" v="0" actId="47"/>
        <pc:sldMkLst>
          <pc:docMk/>
          <pc:sldMk cId="1532042335" sldId="257"/>
        </pc:sldMkLst>
      </pc:sldChg>
      <pc:sldChg chg="del">
        <pc:chgData name="Maria Kramarenko" userId="4c2d908c-164d-4554-8a0b-eb05e5d9c009" providerId="ADAL" clId="{68D4F7B6-702E-489B-BC30-30D5F6E8EC67}" dt="2022-09-13T14:05:53.874" v="0" actId="47"/>
        <pc:sldMkLst>
          <pc:docMk/>
          <pc:sldMk cId="749086695" sldId="258"/>
        </pc:sldMkLst>
      </pc:sldChg>
      <pc:sldChg chg="del">
        <pc:chgData name="Maria Kramarenko" userId="4c2d908c-164d-4554-8a0b-eb05e5d9c009" providerId="ADAL" clId="{68D4F7B6-702E-489B-BC30-30D5F6E8EC67}" dt="2022-09-13T14:05:53.874" v="0" actId="47"/>
        <pc:sldMkLst>
          <pc:docMk/>
          <pc:sldMk cId="1727772326" sldId="261"/>
        </pc:sldMkLst>
      </pc:sldChg>
      <pc:sldChg chg="del">
        <pc:chgData name="Maria Kramarenko" userId="4c2d908c-164d-4554-8a0b-eb05e5d9c009" providerId="ADAL" clId="{68D4F7B6-702E-489B-BC30-30D5F6E8EC67}" dt="2022-09-13T14:05:53.874" v="0" actId="47"/>
        <pc:sldMkLst>
          <pc:docMk/>
          <pc:sldMk cId="2073481838"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59E63-EB1B-4F7A-AC42-581482780168}" type="datetimeFigureOut">
              <a:rPr lang="bg-BG" smtClean="0"/>
              <a:t>13.9.2022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A753A-27CA-46AD-8C9A-937A9DC90440}" type="slidenum">
              <a:rPr lang="bg-BG" smtClean="0"/>
              <a:t>‹#›</a:t>
            </a:fld>
            <a:endParaRPr lang="bg-BG"/>
          </a:p>
        </p:txBody>
      </p:sp>
    </p:spTree>
    <p:extLst>
      <p:ext uri="{BB962C8B-B14F-4D97-AF65-F5344CB8AC3E}">
        <p14:creationId xmlns:p14="http://schemas.microsoft.com/office/powerpoint/2010/main" val="3012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8ADF31-57D4-467A-92C3-6A9CAB4C409C}"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6" name="Slide Number Placeholder 5"/>
          <p:cNvSpPr>
            <a:spLocks noGrp="1"/>
          </p:cNvSpPr>
          <p:nvPr>
            <p:ph type="sldNum" sz="quarter" idx="12"/>
          </p:nvPr>
        </p:nvSpPr>
        <p:spPr/>
        <p:txBody>
          <a:bodyPr/>
          <a:lstStyle/>
          <a:p>
            <a:fld id="{5FEB4992-F1D4-4255-BACF-DBACE571B39F}"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6ADB9-7B07-47F5-A276-46ABBC98B3B5}"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6" name="Slide Number Placeholder 5"/>
          <p:cNvSpPr>
            <a:spLocks noGrp="1"/>
          </p:cNvSpPr>
          <p:nvPr>
            <p:ph type="sldNum" sz="quarter" idx="12"/>
          </p:nvPr>
        </p:nvSpPr>
        <p:spPr/>
        <p:txBody>
          <a:bodyPr/>
          <a:lstStyle/>
          <a:p>
            <a:fld id="{5FEB4992-F1D4-4255-BACF-DBACE571B39F}"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ECE975-F4E3-4A75-8867-E2B59284845C}"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6" name="Slide Number Placeholder 5"/>
          <p:cNvSpPr>
            <a:spLocks noGrp="1"/>
          </p:cNvSpPr>
          <p:nvPr>
            <p:ph type="sldNum" sz="quarter" idx="12"/>
          </p:nvPr>
        </p:nvSpPr>
        <p:spPr/>
        <p:txBody>
          <a:bodyPr/>
          <a:lstStyle/>
          <a:p>
            <a:fld id="{5FEB4992-F1D4-4255-BACF-DBACE571B39F}" type="slidenum">
              <a:rPr lang="bg-BG" smtClean="0"/>
              <a:t>‹#›</a:t>
            </a:fld>
            <a:endParaRPr lang="bg-BG"/>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141B5-0473-4704-8CF1-893B85B1F0E8}"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6" name="Slide Number Placeholder 5"/>
          <p:cNvSpPr>
            <a:spLocks noGrp="1"/>
          </p:cNvSpPr>
          <p:nvPr>
            <p:ph type="sldNum" sz="quarter" idx="12"/>
          </p:nvPr>
        </p:nvSpPr>
        <p:spPr/>
        <p:txBody>
          <a:bodyPr/>
          <a:lstStyle/>
          <a:p>
            <a:fld id="{5FEB4992-F1D4-4255-BACF-DBACE571B39F}" type="slidenum">
              <a:rPr lang="bg-BG" smtClean="0"/>
              <a:t>‹#›</a:t>
            </a:fld>
            <a:endParaRPr lang="bg-BG"/>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E6076-F7F0-4F42-B949-256734716528}"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6" name="Slide Number Placeholder 5"/>
          <p:cNvSpPr>
            <a:spLocks noGrp="1"/>
          </p:cNvSpPr>
          <p:nvPr>
            <p:ph type="sldNum" sz="quarter" idx="12"/>
          </p:nvPr>
        </p:nvSpPr>
        <p:spPr/>
        <p:txBody>
          <a:bodyPr/>
          <a:lstStyle/>
          <a:p>
            <a:fld id="{5FEB4992-F1D4-4255-BACF-DBACE571B39F}"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431746A-3E1E-47C2-8F6B-36958869F494}" type="datetime1">
              <a:rPr lang="bg-BG" smtClean="0"/>
              <a:t>13.9.2022 г.</a:t>
            </a:fld>
            <a:endParaRPr lang="bg-BG"/>
          </a:p>
        </p:txBody>
      </p:sp>
      <p:sp>
        <p:nvSpPr>
          <p:cNvPr id="6" name="Footer Placeholder 5"/>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a:t>
            </a:fld>
            <a:endParaRPr lang="bg-BG"/>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01833-14CB-4EDF-BADD-E12257D04D32}" type="datetime1">
              <a:rPr lang="bg-BG" smtClean="0"/>
              <a:t>13.9.2022 г.</a:t>
            </a:fld>
            <a:endParaRPr lang="bg-BG"/>
          </a:p>
        </p:txBody>
      </p:sp>
      <p:sp>
        <p:nvSpPr>
          <p:cNvPr id="8" name="Footer Placeholder 7"/>
          <p:cNvSpPr>
            <a:spLocks noGrp="1"/>
          </p:cNvSpPr>
          <p:nvPr>
            <p:ph type="ftr" sz="quarter" idx="11"/>
          </p:nvPr>
        </p:nvSpPr>
        <p:spPr/>
        <p:txBody>
          <a:bodyPr/>
          <a:lstStyle/>
          <a:p>
            <a:r>
              <a:rPr lang="en-US"/>
              <a:t>FDI WDC, NLO Meeting, Geneva, 2022</a:t>
            </a:r>
            <a:endParaRPr lang="bg-BG"/>
          </a:p>
        </p:txBody>
      </p:sp>
      <p:sp>
        <p:nvSpPr>
          <p:cNvPr id="9" name="Slide Number Placeholder 8"/>
          <p:cNvSpPr>
            <a:spLocks noGrp="1"/>
          </p:cNvSpPr>
          <p:nvPr>
            <p:ph type="sldNum" sz="quarter" idx="12"/>
          </p:nvPr>
        </p:nvSpPr>
        <p:spPr/>
        <p:txBody>
          <a:bodyPr/>
          <a:lstStyle/>
          <a:p>
            <a:fld id="{5FEB4992-F1D4-4255-BACF-DBACE571B39F}"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F15E01-F3F1-4FE9-8F8F-39C610E598B3}" type="datetime1">
              <a:rPr lang="bg-BG" smtClean="0"/>
              <a:t>13.9.2022 г.</a:t>
            </a:fld>
            <a:endParaRPr lang="bg-BG"/>
          </a:p>
        </p:txBody>
      </p:sp>
      <p:sp>
        <p:nvSpPr>
          <p:cNvPr id="4" name="Footer Placeholder 3"/>
          <p:cNvSpPr>
            <a:spLocks noGrp="1"/>
          </p:cNvSpPr>
          <p:nvPr>
            <p:ph type="ftr" sz="quarter" idx="11"/>
          </p:nvPr>
        </p:nvSpPr>
        <p:spPr/>
        <p:txBody>
          <a:bodyPr/>
          <a:lstStyle/>
          <a:p>
            <a:r>
              <a:rPr lang="en-US"/>
              <a:t>FDI WDC, NLO Meeting, Geneva, 2022</a:t>
            </a:r>
            <a:endParaRPr lang="bg-BG"/>
          </a:p>
        </p:txBody>
      </p:sp>
      <p:sp>
        <p:nvSpPr>
          <p:cNvPr id="5" name="Slide Number Placeholder 4"/>
          <p:cNvSpPr>
            <a:spLocks noGrp="1"/>
          </p:cNvSpPr>
          <p:nvPr>
            <p:ph type="sldNum" sz="quarter" idx="12"/>
          </p:nvPr>
        </p:nvSpPr>
        <p:spPr/>
        <p:txBody>
          <a:bodyPr/>
          <a:lstStyle/>
          <a:p>
            <a:fld id="{5FEB4992-F1D4-4255-BACF-DBACE571B39F}"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61324F-4BCF-45DE-8AC6-D6B03BA3C1DF}" type="datetime1">
              <a:rPr lang="bg-BG" smtClean="0"/>
              <a:t>13.9.2022 г.</a:t>
            </a:fld>
            <a:endParaRPr lang="bg-BG"/>
          </a:p>
        </p:txBody>
      </p:sp>
      <p:sp>
        <p:nvSpPr>
          <p:cNvPr id="3" name="Footer Placeholder 2"/>
          <p:cNvSpPr>
            <a:spLocks noGrp="1"/>
          </p:cNvSpPr>
          <p:nvPr>
            <p:ph type="ftr" sz="quarter" idx="11"/>
          </p:nvPr>
        </p:nvSpPr>
        <p:spPr/>
        <p:txBody>
          <a:bodyPr/>
          <a:lstStyle/>
          <a:p>
            <a:r>
              <a:rPr lang="en-US"/>
              <a:t>FDI WDC, NLO Meeting, Geneva, 2022</a:t>
            </a:r>
            <a:endParaRPr lang="bg-BG"/>
          </a:p>
        </p:txBody>
      </p:sp>
      <p:sp>
        <p:nvSpPr>
          <p:cNvPr id="4" name="Slide Number Placeholder 3"/>
          <p:cNvSpPr>
            <a:spLocks noGrp="1"/>
          </p:cNvSpPr>
          <p:nvPr>
            <p:ph type="sldNum" sz="quarter" idx="12"/>
          </p:nvPr>
        </p:nvSpPr>
        <p:spPr/>
        <p:txBody>
          <a:bodyPr/>
          <a:lstStyle/>
          <a:p>
            <a:fld id="{5FEB4992-F1D4-4255-BACF-DBACE571B39F}"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263858D-C52D-406C-87A4-02730D6B2323}" type="datetime1">
              <a:rPr lang="bg-BG" smtClean="0"/>
              <a:t>13.9.2022 г.</a:t>
            </a:fld>
            <a:endParaRPr lang="bg-BG"/>
          </a:p>
        </p:txBody>
      </p:sp>
      <p:sp>
        <p:nvSpPr>
          <p:cNvPr id="6" name="Footer Placeholder 5"/>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a:t>
            </a:fld>
            <a:endParaRPr lang="bg-BG"/>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ED2C8-E54F-4A7D-99E2-A23366DA71D2}" type="datetime1">
              <a:rPr lang="bg-BG" smtClean="0"/>
              <a:t>13.9.2022 г.</a:t>
            </a:fld>
            <a:endParaRPr lang="bg-BG"/>
          </a:p>
        </p:txBody>
      </p:sp>
      <p:sp>
        <p:nvSpPr>
          <p:cNvPr id="6" name="Footer Placeholder 5"/>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a:t>
            </a:fld>
            <a:endParaRPr lang="bg-BG"/>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91C8FDB-605F-44D7-858A-A5B0007A2F15}" type="datetime1">
              <a:rPr lang="bg-BG" smtClean="0"/>
              <a:t>13.9.2022 г.</a:t>
            </a:fld>
            <a:endParaRPr lang="bg-BG"/>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a:t>FDI WDC, NLO Meeting, Geneva, 2022</a:t>
            </a:r>
            <a:endParaRPr lang="bg-BG"/>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FEB4992-F1D4-4255-BACF-DBACE571B39F}" type="slidenum">
              <a:rPr lang="bg-BG" smtClean="0"/>
              <a:t>‹#›</a:t>
            </a:fld>
            <a:endParaRPr lang="bg-BG"/>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1470025"/>
          </a:xfrm>
        </p:spPr>
        <p:txBody>
          <a:bodyPr>
            <a:noAutofit/>
          </a:bodyPr>
          <a:lstStyle/>
          <a:p>
            <a:r>
              <a:rPr lang="en-US" sz="4200" b="1" dirty="0" err="1"/>
              <a:t>Minamata</a:t>
            </a:r>
            <a:r>
              <a:rPr lang="en-US" sz="4200" b="1" dirty="0"/>
              <a:t> Convention </a:t>
            </a:r>
            <a:br>
              <a:rPr lang="en-US" sz="4200" b="1" dirty="0"/>
            </a:br>
            <a:r>
              <a:rPr lang="en-US" sz="4200" b="1" dirty="0"/>
              <a:t>Amalgam Phase Down</a:t>
            </a:r>
            <a:endParaRPr lang="bg-BG" sz="4200" b="1" dirty="0"/>
          </a:p>
        </p:txBody>
      </p:sp>
      <p:sp>
        <p:nvSpPr>
          <p:cNvPr id="3" name="Subtitle 2"/>
          <p:cNvSpPr>
            <a:spLocks noGrp="1"/>
          </p:cNvSpPr>
          <p:nvPr>
            <p:ph type="subTitle" idx="1"/>
          </p:nvPr>
        </p:nvSpPr>
        <p:spPr>
          <a:xfrm>
            <a:off x="1371600" y="3717032"/>
            <a:ext cx="6400800" cy="2639144"/>
          </a:xfrm>
        </p:spPr>
        <p:txBody>
          <a:bodyPr>
            <a:normAutofit fontScale="77500" lnSpcReduction="20000"/>
          </a:bodyPr>
          <a:lstStyle/>
          <a:p>
            <a:r>
              <a:rPr lang="en-US" sz="4900" b="1" dirty="0">
                <a:solidFill>
                  <a:schemeClr val="tx1"/>
                </a:solidFill>
              </a:rPr>
              <a:t>Bulgarian Dental Association Activities &amp; Experience</a:t>
            </a:r>
          </a:p>
          <a:p>
            <a:endParaRPr lang="en-US" sz="1300" b="1" dirty="0">
              <a:solidFill>
                <a:schemeClr val="tx1"/>
              </a:solidFill>
            </a:endParaRPr>
          </a:p>
          <a:p>
            <a:r>
              <a:rPr lang="en-US" sz="3100" b="1" dirty="0">
                <a:solidFill>
                  <a:schemeClr val="tx2"/>
                </a:solidFill>
              </a:rPr>
              <a:t>Asst. Prof. Dr. Nikolai Sharkov</a:t>
            </a:r>
          </a:p>
          <a:p>
            <a:r>
              <a:rPr lang="en-US" sz="3100" b="1" dirty="0">
                <a:solidFill>
                  <a:schemeClr val="tx2"/>
                </a:solidFill>
              </a:rPr>
              <a:t>President of Bulgarian Dental Association </a:t>
            </a:r>
          </a:p>
          <a:p>
            <a:r>
              <a:rPr lang="en-US" sz="3100" b="1" dirty="0">
                <a:solidFill>
                  <a:schemeClr val="tx2"/>
                </a:solidFill>
              </a:rPr>
              <a:t>FDI Treasurer</a:t>
            </a:r>
            <a:endParaRPr lang="bg-BG" sz="3100" b="1"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08720"/>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0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1324F-4BCF-45DE-8AC6-D6B03BA3C1DF}" type="datetime1">
              <a:rPr lang="bg-BG" smtClean="0"/>
              <a:t>13.9.2022 г.</a:t>
            </a:fld>
            <a:endParaRPr lang="bg-BG"/>
          </a:p>
        </p:txBody>
      </p:sp>
      <p:sp>
        <p:nvSpPr>
          <p:cNvPr id="3" name="Footer Placeholder 2"/>
          <p:cNvSpPr>
            <a:spLocks noGrp="1"/>
          </p:cNvSpPr>
          <p:nvPr>
            <p:ph type="ftr" sz="quarter" idx="11"/>
          </p:nvPr>
        </p:nvSpPr>
        <p:spPr/>
        <p:txBody>
          <a:bodyPr/>
          <a:lstStyle/>
          <a:p>
            <a:r>
              <a:rPr lang="en-US"/>
              <a:t>FDI WDC, NLO Meeting, Geneva, 2022</a:t>
            </a:r>
            <a:endParaRPr lang="bg-BG"/>
          </a:p>
        </p:txBody>
      </p:sp>
      <p:sp>
        <p:nvSpPr>
          <p:cNvPr id="4" name="Slide Number Placeholder 3"/>
          <p:cNvSpPr>
            <a:spLocks noGrp="1"/>
          </p:cNvSpPr>
          <p:nvPr>
            <p:ph type="sldNum" sz="quarter" idx="12"/>
          </p:nvPr>
        </p:nvSpPr>
        <p:spPr/>
        <p:txBody>
          <a:bodyPr/>
          <a:lstStyle/>
          <a:p>
            <a:fld id="{5FEB4992-F1D4-4255-BACF-DBACE571B39F}" type="slidenum">
              <a:rPr lang="bg-BG" smtClean="0"/>
              <a:t>10</a:t>
            </a:fld>
            <a:endParaRPr lang="bg-BG"/>
          </a:p>
        </p:txBody>
      </p:sp>
      <p:sp>
        <p:nvSpPr>
          <p:cNvPr id="5" name="Rectangle 4"/>
          <p:cNvSpPr/>
          <p:nvPr/>
        </p:nvSpPr>
        <p:spPr>
          <a:xfrm>
            <a:off x="3131840" y="2443535"/>
            <a:ext cx="2871492" cy="769441"/>
          </a:xfrm>
          <a:prstGeom prst="rect">
            <a:avLst/>
          </a:prstGeom>
        </p:spPr>
        <p:txBody>
          <a:bodyPr wrap="square">
            <a:spAutoFit/>
          </a:bodyPr>
          <a:lstStyle/>
          <a:p>
            <a:r>
              <a:rPr lang="en-GB" sz="4400" b="1" dirty="0"/>
              <a:t>Thank you!</a:t>
            </a:r>
            <a:endParaRPr lang="bg-BG" sz="4400" dirty="0"/>
          </a:p>
        </p:txBody>
      </p:sp>
      <p:sp>
        <p:nvSpPr>
          <p:cNvPr id="6" name="Rectangle 5"/>
          <p:cNvSpPr/>
          <p:nvPr/>
        </p:nvSpPr>
        <p:spPr>
          <a:xfrm>
            <a:off x="3131840" y="3667671"/>
            <a:ext cx="2871492" cy="769441"/>
          </a:xfrm>
          <a:prstGeom prst="rect">
            <a:avLst/>
          </a:prstGeom>
        </p:spPr>
        <p:txBody>
          <a:bodyPr wrap="square">
            <a:spAutoFit/>
          </a:bodyPr>
          <a:lstStyle/>
          <a:p>
            <a:pPr algn="ctr"/>
            <a:r>
              <a:rPr lang="en-GB" sz="4400" b="1" dirty="0"/>
              <a:t>Q &amp; A</a:t>
            </a:r>
            <a:endParaRPr lang="bg-BG" sz="4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33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Bulgarian Dental Association (</a:t>
            </a:r>
            <a:r>
              <a:rPr lang="en-US" dirty="0" err="1"/>
              <a:t>BgDA</a:t>
            </a:r>
            <a:r>
              <a:rPr lang="en-US" dirty="0"/>
              <a:t>) played an essential role in the </a:t>
            </a:r>
            <a:r>
              <a:rPr lang="en-GB" dirty="0"/>
              <a:t>process of preparing, writing </a:t>
            </a:r>
            <a:r>
              <a:rPr lang="en-US" dirty="0"/>
              <a:t>and implementation of the </a:t>
            </a:r>
            <a:r>
              <a:rPr lang="en-US" b="1" dirty="0"/>
              <a:t>National Plan for Measures to </a:t>
            </a:r>
            <a:r>
              <a:rPr lang="en-US" b="1" u="sng" dirty="0"/>
              <a:t>Phase-down </a:t>
            </a:r>
            <a:r>
              <a:rPr lang="en-US" b="1" dirty="0"/>
              <a:t>the Use of Dental Amalgam in the Republic of Bulgaria, RD-01-295/23.10.2019</a:t>
            </a:r>
            <a:r>
              <a:rPr lang="en-US" dirty="0"/>
              <a:t>, approved by the European structures.</a:t>
            </a:r>
            <a:endParaRPr lang="bg-BG" dirty="0"/>
          </a:p>
        </p:txBody>
      </p:sp>
      <p:sp>
        <p:nvSpPr>
          <p:cNvPr id="4" name="Date Placeholder 3"/>
          <p:cNvSpPr>
            <a:spLocks noGrp="1"/>
          </p:cNvSpPr>
          <p:nvPr>
            <p:ph type="dt" sz="half" idx="10"/>
          </p:nvPr>
        </p:nvSpPr>
        <p:spPr/>
        <p:txBody>
          <a:bodyPr/>
          <a:lstStyle/>
          <a:p>
            <a:fld id="{76040F95-E02A-4F68-9427-DAD113E3B0F5}"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2</a:t>
            </a:fld>
            <a:endParaRPr lang="bg-BG"/>
          </a:p>
        </p:txBody>
      </p:sp>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08720"/>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2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2208"/>
            <a:ext cx="8229600" cy="4781128"/>
          </a:xfrm>
        </p:spPr>
        <p:txBody>
          <a:bodyPr>
            <a:normAutofit/>
          </a:bodyPr>
          <a:lstStyle/>
          <a:p>
            <a:pPr marL="0" indent="0">
              <a:buNone/>
            </a:pPr>
            <a:r>
              <a:rPr lang="en-US" b="1" dirty="0"/>
              <a:t>Bulgarian National Plan</a:t>
            </a:r>
          </a:p>
          <a:p>
            <a:pPr marL="514350" indent="-514350">
              <a:buFont typeface="+mj-lt"/>
              <a:buAutoNum type="arabicPeriod"/>
            </a:pPr>
            <a:r>
              <a:rPr lang="en-US" dirty="0"/>
              <a:t>Dental amalgam, where it is used, is only in a dosed, encapsulated form, which logically indicates that mercury is not used in bulk;</a:t>
            </a:r>
          </a:p>
          <a:p>
            <a:pPr marL="514350" indent="-514350">
              <a:buFont typeface="+mj-lt"/>
              <a:buAutoNum type="arabicPeriod"/>
            </a:pPr>
            <a:r>
              <a:rPr lang="en-US" dirty="0"/>
              <a:t>Dentists, with a special declaration, approved my the MH, guarantee that they do not use and remove dental amalgam, and those of them that remove dental amalgam are equipped with amalgam separators;</a:t>
            </a:r>
          </a:p>
          <a:p>
            <a:pPr marL="514350" indent="-514350">
              <a:buFont typeface="+mj-lt"/>
              <a:buAutoNum type="arabicPeriod"/>
            </a:pPr>
            <a:r>
              <a:rPr lang="en-US" dirty="0"/>
              <a:t>Dental amalgam is not used in children under 15 years of age, pregnant and lactating women. These texts also appear in the National Framework Agreement 2020-2022 for dental activities;</a:t>
            </a:r>
          </a:p>
          <a:p>
            <a:endParaRPr lang="bg-BG" dirty="0"/>
          </a:p>
        </p:txBody>
      </p:sp>
      <p:sp>
        <p:nvSpPr>
          <p:cNvPr id="4" name="Date Placeholder 3"/>
          <p:cNvSpPr>
            <a:spLocks noGrp="1"/>
          </p:cNvSpPr>
          <p:nvPr>
            <p:ph type="dt" sz="half" idx="10"/>
          </p:nvPr>
        </p:nvSpPr>
        <p:spPr/>
        <p:txBody>
          <a:bodyPr/>
          <a:lstStyle/>
          <a:p>
            <a:fld id="{6CD9CF2C-4D4F-4120-AEC8-F90CEF775262}"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3</a:t>
            </a:fld>
            <a:endParaRPr lang="bg-BG"/>
          </a:p>
        </p:txBody>
      </p:sp>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1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514350" indent="-514350">
              <a:buFont typeface="+mj-lt"/>
              <a:buAutoNum type="arabicPeriod" startAt="4"/>
            </a:pPr>
            <a:r>
              <a:rPr lang="en-US" dirty="0"/>
              <a:t>Bulgaria has fulfilled one of the main requirements for reducing the use of dental care by preventing oral diseases. In 2009, the Council of Ministers adopted a </a:t>
            </a:r>
            <a:r>
              <a:rPr lang="en-US" b="1" dirty="0"/>
              <a:t>National Program for the Prevention of Oral Diseases in Children from 0 to 18 Years of Age in the Republic of Bulgaria</a:t>
            </a:r>
            <a:r>
              <a:rPr lang="en-US" dirty="0"/>
              <a:t>, for which the Ministry of Health is responsible. The program entered its third program period until 2025, again by decision of the Council of Ministers. One of the main goals of the complex program is to reduce dental caries in children. </a:t>
            </a:r>
            <a:endParaRPr lang="bg-BG" dirty="0"/>
          </a:p>
        </p:txBody>
      </p:sp>
      <p:sp>
        <p:nvSpPr>
          <p:cNvPr id="4" name="Date Placeholder 3"/>
          <p:cNvSpPr>
            <a:spLocks noGrp="1"/>
          </p:cNvSpPr>
          <p:nvPr>
            <p:ph type="dt" sz="half" idx="10"/>
          </p:nvPr>
        </p:nvSpPr>
        <p:spPr/>
        <p:txBody>
          <a:bodyPr/>
          <a:lstStyle/>
          <a:p>
            <a:fld id="{7B947605-A55A-4BEB-A17D-39CEF594303E}"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4</a:t>
            </a:fld>
            <a:endParaRPr lang="bg-BG"/>
          </a:p>
        </p:txBody>
      </p:sp>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1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4216"/>
            <a:ext cx="8229600" cy="4853136"/>
          </a:xfrm>
        </p:spPr>
        <p:txBody>
          <a:bodyPr>
            <a:normAutofit fontScale="92500" lnSpcReduction="20000"/>
          </a:bodyPr>
          <a:lstStyle/>
          <a:p>
            <a:pPr marL="0" indent="0">
              <a:buNone/>
            </a:pPr>
            <a:r>
              <a:rPr lang="bg-BG" b="1" dirty="0"/>
              <a:t>№ 04-09-9 /27.01.2022</a:t>
            </a:r>
            <a:endParaRPr lang="en-US" dirty="0"/>
          </a:p>
          <a:p>
            <a:pPr marL="0" indent="0">
              <a:buNone/>
            </a:pPr>
            <a:r>
              <a:rPr lang="en-US" b="1" dirty="0"/>
              <a:t>Regarding:</a:t>
            </a:r>
            <a:r>
              <a:rPr lang="en-US" dirty="0"/>
              <a:t> 	Information for the purposes of reporting, 		according to Art. 21 of the </a:t>
            </a:r>
            <a:r>
              <a:rPr lang="en-US" dirty="0" err="1"/>
              <a:t>Minamata</a:t>
            </a:r>
            <a:r>
              <a:rPr lang="en-US" dirty="0"/>
              <a:t> 			Convention on mercury, for the measures taken 		in relation to dental amalgam</a:t>
            </a:r>
            <a:endParaRPr lang="bg-BG" dirty="0"/>
          </a:p>
          <a:p>
            <a:pPr marL="0" indent="0">
              <a:buNone/>
            </a:pPr>
            <a:r>
              <a:rPr lang="en-US" dirty="0"/>
              <a:t>DEAR DOCTOR SHARKOV,</a:t>
            </a:r>
            <a:endParaRPr lang="bg-BG" dirty="0"/>
          </a:p>
          <a:p>
            <a:pPr marL="0" indent="0">
              <a:buNone/>
            </a:pPr>
            <a:r>
              <a:rPr lang="en-US" i="1" dirty="0"/>
              <a:t>“In connection with a letter received by the Ministry of Health with entry No. 04-09-9/27.01.2022 from the Ministry of Environment and Water, with a request to provide information for the purposes of reporting, according to Art. 21 of the </a:t>
            </a:r>
            <a:r>
              <a:rPr lang="en-US" i="1" dirty="0" err="1"/>
              <a:t>Minamata</a:t>
            </a:r>
            <a:r>
              <a:rPr lang="en-US" i="1" dirty="0"/>
              <a:t> Convention regarding mercury and, more specifically, regarding the effectiveness of the measures taken regarding dental amalgam, please submit information on activities implemented by March 15, 2022…</a:t>
            </a:r>
          </a:p>
          <a:p>
            <a:pPr marL="0" indent="0">
              <a:buNone/>
            </a:pPr>
            <a:r>
              <a:rPr lang="en-US" i="1" dirty="0"/>
              <a:t>Dr. </a:t>
            </a:r>
            <a:r>
              <a:rPr lang="en-US" i="1" dirty="0" err="1"/>
              <a:t>Petar</a:t>
            </a:r>
            <a:r>
              <a:rPr lang="en-US" i="1" dirty="0"/>
              <a:t> </a:t>
            </a:r>
            <a:r>
              <a:rPr lang="en-US" i="1" dirty="0" err="1"/>
              <a:t>Gribnev</a:t>
            </a:r>
            <a:endParaRPr lang="en-US" i="1" dirty="0"/>
          </a:p>
          <a:p>
            <a:pPr marL="0" indent="0">
              <a:buNone/>
            </a:pPr>
            <a:r>
              <a:rPr lang="en-US" i="1" dirty="0"/>
              <a:t>Deputy minister Ministry of Health”</a:t>
            </a:r>
            <a:endParaRPr lang="bg-BG" i="1" dirty="0"/>
          </a:p>
          <a:p>
            <a:pPr marL="0" indent="0">
              <a:buNone/>
            </a:pPr>
            <a:endParaRPr lang="bg-BG" dirty="0"/>
          </a:p>
        </p:txBody>
      </p:sp>
      <p:sp>
        <p:nvSpPr>
          <p:cNvPr id="4" name="Date Placeholder 3"/>
          <p:cNvSpPr>
            <a:spLocks noGrp="1"/>
          </p:cNvSpPr>
          <p:nvPr>
            <p:ph type="dt" sz="half" idx="10"/>
          </p:nvPr>
        </p:nvSpPr>
        <p:spPr/>
        <p:txBody>
          <a:bodyPr/>
          <a:lstStyle/>
          <a:p>
            <a:fld id="{C594D3BE-0E8F-4D04-B045-22AA6A9AC209}" type="datetime1">
              <a:rPr lang="bg-BG" smtClean="0"/>
              <a:t>13.9.2022 г.</a:t>
            </a:fld>
            <a:endParaRPr lang="bg-BG"/>
          </a:p>
        </p:txBody>
      </p:sp>
      <p:sp>
        <p:nvSpPr>
          <p:cNvPr id="5" name="Footer Placeholder 4"/>
          <p:cNvSpPr>
            <a:spLocks noGrp="1"/>
          </p:cNvSpPr>
          <p:nvPr>
            <p:ph type="ftr" sz="quarter" idx="11"/>
          </p:nvPr>
        </p:nvSpPr>
        <p:spPr/>
        <p:txBody>
          <a:bodyPr/>
          <a:lstStyle/>
          <a:p>
            <a:r>
              <a:rPr lang="en-US"/>
              <a:t>FDI WDC, NLO Meeting, Geneva, 2022</a:t>
            </a:r>
            <a:endParaRPr lang="bg-BG"/>
          </a:p>
        </p:txBody>
      </p:sp>
      <p:sp>
        <p:nvSpPr>
          <p:cNvPr id="7" name="Slide Number Placeholder 6"/>
          <p:cNvSpPr>
            <a:spLocks noGrp="1"/>
          </p:cNvSpPr>
          <p:nvPr>
            <p:ph type="sldNum" sz="quarter" idx="12"/>
          </p:nvPr>
        </p:nvSpPr>
        <p:spPr/>
        <p:txBody>
          <a:bodyPr/>
          <a:lstStyle/>
          <a:p>
            <a:fld id="{5FEB4992-F1D4-4255-BACF-DBACE571B39F}" type="slidenum">
              <a:rPr lang="bg-BG" smtClean="0"/>
              <a:t>5</a:t>
            </a:fld>
            <a:endParaRPr lang="bg-BG"/>
          </a:p>
        </p:txBody>
      </p:sp>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7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dirty="0"/>
          </a:p>
        </p:txBody>
      </p:sp>
      <p:sp>
        <p:nvSpPr>
          <p:cNvPr id="5" name="Date Placeholder 4"/>
          <p:cNvSpPr>
            <a:spLocks noGrp="1"/>
          </p:cNvSpPr>
          <p:nvPr>
            <p:ph type="dt" sz="half" idx="10"/>
          </p:nvPr>
        </p:nvSpPr>
        <p:spPr/>
        <p:txBody>
          <a:bodyPr/>
          <a:lstStyle/>
          <a:p>
            <a:fld id="{A3E36361-492D-4451-AF42-20AA71271801}" type="datetime1">
              <a:rPr lang="bg-BG" smtClean="0"/>
              <a:t>13.9.2022 г.</a:t>
            </a:fld>
            <a:endParaRPr lang="bg-BG"/>
          </a:p>
        </p:txBody>
      </p:sp>
      <p:sp>
        <p:nvSpPr>
          <p:cNvPr id="6" name="Footer Placeholder 5"/>
          <p:cNvSpPr>
            <a:spLocks noGrp="1"/>
          </p:cNvSpPr>
          <p:nvPr>
            <p:ph type="ftr" sz="quarter" idx="11"/>
          </p:nvPr>
        </p:nvSpPr>
        <p:spPr/>
        <p:txBody>
          <a:bodyPr/>
          <a:lstStyle/>
          <a:p>
            <a:r>
              <a:rPr lang="en-US"/>
              <a:t>FDI WDC, NLO Meeting, Geneva, 2022</a:t>
            </a:r>
            <a:endParaRPr lang="bg-BG"/>
          </a:p>
        </p:txBody>
      </p:sp>
      <p:sp>
        <p:nvSpPr>
          <p:cNvPr id="3" name="Slide Number Placeholder 2"/>
          <p:cNvSpPr>
            <a:spLocks noGrp="1"/>
          </p:cNvSpPr>
          <p:nvPr>
            <p:ph type="sldNum" sz="quarter" idx="12"/>
          </p:nvPr>
        </p:nvSpPr>
        <p:spPr/>
        <p:txBody>
          <a:bodyPr/>
          <a:lstStyle/>
          <a:p>
            <a:fld id="{5FEB4992-F1D4-4255-BACF-DBACE571B39F}" type="slidenum">
              <a:rPr lang="bg-BG" smtClean="0"/>
              <a:t>6</a:t>
            </a:fld>
            <a:endParaRPr lang="bg-BG"/>
          </a:p>
        </p:txBody>
      </p:sp>
      <p:pic>
        <p:nvPicPr>
          <p:cNvPr id="1030" name="Picture 6"/>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069589" y="4018850"/>
            <a:ext cx="3036071" cy="76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p:txBody>
          <a:bodyPr/>
          <a:lstStyle/>
          <a:p>
            <a:endParaRPr lang="bg-BG"/>
          </a:p>
        </p:txBody>
      </p:sp>
      <p:pic>
        <p:nvPicPr>
          <p:cNvPr id="1026" name="Picture 2" descr="C:\Users\Nikolai Sharkov\Desktop\02-21-2022 189 Pismo do MOSV_FDI_NDA_Konvenciya_Minamat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637310"/>
            <a:ext cx="3744416" cy="2223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kolai Sharkov\Desktop\02-21-2022 189 Pismo do MOSV_FDI_NDA_Konvenciya_Minamata-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031662"/>
            <a:ext cx="3744416" cy="19896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20073" y="3717032"/>
            <a:ext cx="2952328" cy="646331"/>
          </a:xfrm>
          <a:prstGeom prst="rect">
            <a:avLst/>
          </a:prstGeom>
          <a:noFill/>
        </p:spPr>
        <p:txBody>
          <a:bodyPr wrap="square" rtlCol="0">
            <a:spAutoFit/>
          </a:bodyPr>
          <a:lstStyle/>
          <a:p>
            <a:r>
              <a:rPr lang="en-US" dirty="0"/>
              <a:t>……………………………………………..</a:t>
            </a:r>
            <a:endParaRPr lang="bg-BG" dirty="0"/>
          </a:p>
        </p:txBody>
      </p:sp>
      <p:pic>
        <p:nvPicPr>
          <p:cNvPr id="1028" name="Picture 4" descr="C:\Users\Nikolai Sharkov\Desktop\FDI_NDA_Template_Letter_Ministry_Environment_COP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1628800"/>
            <a:ext cx="38192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ikolai Sharkov\Desktop\FDI_NDA_Template_Letter_Ministry_Environment_COP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7" y="4077072"/>
            <a:ext cx="3744417" cy="19542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1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dirty="0"/>
          </a:p>
        </p:txBody>
      </p:sp>
      <p:sp>
        <p:nvSpPr>
          <p:cNvPr id="5" name="Date Placeholder 4"/>
          <p:cNvSpPr>
            <a:spLocks noGrp="1"/>
          </p:cNvSpPr>
          <p:nvPr>
            <p:ph type="dt" sz="half" idx="10"/>
          </p:nvPr>
        </p:nvSpPr>
        <p:spPr/>
        <p:txBody>
          <a:bodyPr/>
          <a:lstStyle/>
          <a:p>
            <a:fld id="{19FA6361-280A-43A4-A74D-4568239871B5}" type="datetime1">
              <a:rPr lang="bg-BG" smtClean="0"/>
              <a:t>13.9.2022 г.</a:t>
            </a:fld>
            <a:endParaRPr lang="bg-BG"/>
          </a:p>
        </p:txBody>
      </p:sp>
      <p:sp>
        <p:nvSpPr>
          <p:cNvPr id="6" name="Footer Placeholder 5"/>
          <p:cNvSpPr>
            <a:spLocks noGrp="1"/>
          </p:cNvSpPr>
          <p:nvPr>
            <p:ph type="ftr" sz="quarter" idx="11"/>
          </p:nvPr>
        </p:nvSpPr>
        <p:spPr/>
        <p:txBody>
          <a:bodyPr/>
          <a:lstStyle/>
          <a:p>
            <a:r>
              <a:rPr lang="en-US"/>
              <a:t>FDI WDC, NLO Meeting, Geneva, 2022</a:t>
            </a:r>
            <a:endParaRPr lang="bg-BG"/>
          </a:p>
        </p:txBody>
      </p:sp>
      <p:sp>
        <p:nvSpPr>
          <p:cNvPr id="3" name="Slide Number Placeholder 2"/>
          <p:cNvSpPr>
            <a:spLocks noGrp="1"/>
          </p:cNvSpPr>
          <p:nvPr>
            <p:ph type="sldNum" sz="quarter" idx="12"/>
          </p:nvPr>
        </p:nvSpPr>
        <p:spPr/>
        <p:txBody>
          <a:bodyPr/>
          <a:lstStyle/>
          <a:p>
            <a:fld id="{5FEB4992-F1D4-4255-BACF-DBACE571B39F}" type="slidenum">
              <a:rPr lang="bg-BG" smtClean="0"/>
              <a:t>7</a:t>
            </a:fld>
            <a:endParaRPr lang="bg-BG"/>
          </a:p>
        </p:txBody>
      </p:sp>
      <p:pic>
        <p:nvPicPr>
          <p:cNvPr id="2055" name="Picture 7"/>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069589" y="4332821"/>
            <a:ext cx="3036071" cy="14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5038339" y="4018850"/>
            <a:ext cx="3036071" cy="76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Nikolai Sharkov\Desktop\02-21-2022 190 Pismo do MZ_FDI_NDA_Konvenciya_Minamat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5" y="1628800"/>
            <a:ext cx="3816423"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kolai Sharkov\Desktop\02-21-2022 190 Pismo do MZ_FDI_NDA_Konvenciya_Minamat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293096"/>
            <a:ext cx="381642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Nikolai Sharkov\Desktop\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628800"/>
            <a:ext cx="365428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Nikolai Sharkov\Desktop\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314701"/>
            <a:ext cx="3866709" cy="17065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7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Bulgarian Dental Association Experience &amp; Activities</a:t>
            </a:r>
            <a:br>
              <a:rPr lang="en-US" b="1" dirty="0"/>
            </a:br>
            <a:endParaRPr lang="bg-BG" dirty="0"/>
          </a:p>
        </p:txBody>
      </p:sp>
      <p:sp>
        <p:nvSpPr>
          <p:cNvPr id="5" name="Date Placeholder 4"/>
          <p:cNvSpPr>
            <a:spLocks noGrp="1"/>
          </p:cNvSpPr>
          <p:nvPr>
            <p:ph type="dt" sz="half" idx="10"/>
          </p:nvPr>
        </p:nvSpPr>
        <p:spPr/>
        <p:txBody>
          <a:bodyPr/>
          <a:lstStyle/>
          <a:p>
            <a:fld id="{953C6B3B-4AD2-427A-BE8B-A532C805D15C}" type="datetime1">
              <a:rPr lang="bg-BG" smtClean="0"/>
              <a:t>13.9.2022 г.</a:t>
            </a:fld>
            <a:endParaRPr lang="bg-BG"/>
          </a:p>
        </p:txBody>
      </p:sp>
      <p:sp>
        <p:nvSpPr>
          <p:cNvPr id="6" name="Footer Placeholder 5"/>
          <p:cNvSpPr>
            <a:spLocks noGrp="1"/>
          </p:cNvSpPr>
          <p:nvPr>
            <p:ph type="ftr" sz="quarter" idx="11"/>
          </p:nvPr>
        </p:nvSpPr>
        <p:spPr/>
        <p:txBody>
          <a:bodyPr/>
          <a:lstStyle/>
          <a:p>
            <a:r>
              <a:rPr lang="en-US"/>
              <a:t>FDI WDC, NLO Meeting, Geneva, 2022</a:t>
            </a:r>
            <a:endParaRPr lang="bg-BG"/>
          </a:p>
        </p:txBody>
      </p:sp>
      <p:sp>
        <p:nvSpPr>
          <p:cNvPr id="8" name="Slide Number Placeholder 7"/>
          <p:cNvSpPr>
            <a:spLocks noGrp="1"/>
          </p:cNvSpPr>
          <p:nvPr>
            <p:ph type="sldNum" sz="quarter" idx="12"/>
          </p:nvPr>
        </p:nvSpPr>
        <p:spPr/>
        <p:txBody>
          <a:bodyPr/>
          <a:lstStyle/>
          <a:p>
            <a:fld id="{5FEB4992-F1D4-4255-BACF-DBACE571B39F}" type="slidenum">
              <a:rPr lang="bg-BG" smtClean="0"/>
              <a:t>8</a:t>
            </a:fld>
            <a:endParaRPr lang="bg-BG"/>
          </a:p>
        </p:txBody>
      </p:sp>
      <p:sp>
        <p:nvSpPr>
          <p:cNvPr id="3" name="Content Placeholder 2"/>
          <p:cNvSpPr>
            <a:spLocks noGrp="1"/>
          </p:cNvSpPr>
          <p:nvPr>
            <p:ph sz="quarter" idx="13"/>
          </p:nvPr>
        </p:nvSpPr>
        <p:spPr/>
        <p:txBody>
          <a:bodyPr/>
          <a:lstStyle/>
          <a:p>
            <a:endParaRPr lang="bg-BG"/>
          </a:p>
        </p:txBody>
      </p:sp>
      <p:pic>
        <p:nvPicPr>
          <p:cNvPr id="3077" name="Picture 5"/>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038339" y="4332821"/>
            <a:ext cx="3036071" cy="14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28800"/>
            <a:ext cx="381642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Nikolai Sharkov\Desktop\Pismo_MOSV_saobrajenie_obshtestveno zdrave_IV konferencia_Konvencia Minamata-page-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628800"/>
            <a:ext cx="4050629" cy="10160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Nikolai Sharkov\Desktop\Pismo_MOSV_saobrajenie_obshtestveno zdrave_IV konferencia_Konvencia Minamata-page-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0523" y="3497535"/>
            <a:ext cx="3985933" cy="22357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61308"/>
            <a:ext cx="30353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4009" y="2204864"/>
            <a:ext cx="3960440" cy="1323439"/>
          </a:xfrm>
          <a:prstGeom prst="rect">
            <a:avLst/>
          </a:prstGeom>
          <a:noFill/>
        </p:spPr>
        <p:txBody>
          <a:bodyPr wrap="square" rtlCol="0">
            <a:spAutoFit/>
          </a:bodyPr>
          <a:lstStyle/>
          <a:p>
            <a:r>
              <a:rPr lang="en-US" sz="1600" b="1" dirty="0"/>
              <a:t>During COP 4.2 Bulgaria will not support a decision to completely ban the production, import and use of dental amalgam at the national level, as this goes beyond the current acquits of the EU.</a:t>
            </a:r>
            <a:endParaRPr lang="bg-BG" sz="1600" b="1" dirty="0"/>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0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392488"/>
          </a:xfrm>
        </p:spPr>
        <p:txBody>
          <a:bodyPr>
            <a:normAutofit fontScale="92500" lnSpcReduction="10000"/>
          </a:bodyPr>
          <a:lstStyle/>
          <a:p>
            <a:pPr marL="0" indent="0">
              <a:buNone/>
            </a:pPr>
            <a:endParaRPr lang="en-US" sz="2300" dirty="0"/>
          </a:p>
          <a:p>
            <a:pPr marL="0" indent="0">
              <a:buNone/>
            </a:pPr>
            <a:r>
              <a:rPr lang="en-US" sz="2300" b="1" dirty="0"/>
              <a:t>Results of the second in-person segment of the fourth meeting of the Conference of the Parties to the </a:t>
            </a:r>
            <a:r>
              <a:rPr lang="en-US" sz="2300" b="1" dirty="0" err="1"/>
              <a:t>Minamata</a:t>
            </a:r>
            <a:r>
              <a:rPr lang="en-US" sz="2300" b="1" dirty="0"/>
              <a:t> Convention on Mercury (COP4.2): </a:t>
            </a:r>
          </a:p>
          <a:p>
            <a:pPr marL="514350" indent="-514350">
              <a:buFont typeface="+mj-lt"/>
              <a:buAutoNum type="arabicPeriod"/>
            </a:pPr>
            <a:r>
              <a:rPr lang="en-US" sz="2300" dirty="0"/>
              <a:t>Parties rejected the Africa region’s proposal to ban dental amalgam and adopted a decision to further strengthen the current phase-down approach. </a:t>
            </a:r>
          </a:p>
          <a:p>
            <a:pPr marL="514350" indent="-514350">
              <a:buFont typeface="+mj-lt"/>
              <a:buAutoNum type="arabicPeriod"/>
            </a:pPr>
            <a:r>
              <a:rPr lang="en-US" sz="2300" dirty="0"/>
              <a:t>Approved two new provisions to limit the use of mercury in bulk form and recommend against the use of dental amalgam in deciduous teeth, of patients under 15 years and of pregnant and breastfeeding women, except when considered necessary by the dentist (existing text in the EU Regulation 217/852 concerning mercury).</a:t>
            </a:r>
            <a:endParaRPr lang="bg-BG" sz="2300" dirty="0"/>
          </a:p>
        </p:txBody>
      </p:sp>
      <p:sp>
        <p:nvSpPr>
          <p:cNvPr id="4" name="Date Placeholder 3"/>
          <p:cNvSpPr>
            <a:spLocks noGrp="1"/>
          </p:cNvSpPr>
          <p:nvPr>
            <p:ph type="dt" sz="half" idx="10"/>
          </p:nvPr>
        </p:nvSpPr>
        <p:spPr/>
        <p:txBody>
          <a:bodyPr/>
          <a:lstStyle/>
          <a:p>
            <a:fld id="{CDEFA1AA-CA0B-4922-9D90-994C9BDACD76}" type="datetime1">
              <a:rPr lang="bg-BG" smtClean="0"/>
              <a:t>13.9.2022 г.</a:t>
            </a:fld>
            <a:endParaRPr lang="bg-BG"/>
          </a:p>
        </p:txBody>
      </p:sp>
      <p:sp>
        <p:nvSpPr>
          <p:cNvPr id="5" name="Footer Placeholder 4"/>
          <p:cNvSpPr>
            <a:spLocks noGrp="1"/>
          </p:cNvSpPr>
          <p:nvPr>
            <p:ph type="ftr" sz="quarter" idx="11"/>
          </p:nvPr>
        </p:nvSpPr>
        <p:spPr/>
        <p:txBody>
          <a:bodyPr/>
          <a:lstStyle/>
          <a:p>
            <a:r>
              <a:rPr lang="en-US" dirty="0"/>
              <a:t>FDI WDC, NLO Meeting, Geneva, 2022</a:t>
            </a:r>
            <a:endParaRPr lang="bg-BG" dirty="0"/>
          </a:p>
        </p:txBody>
      </p:sp>
      <p:sp>
        <p:nvSpPr>
          <p:cNvPr id="7" name="Slide Number Placeholder 6"/>
          <p:cNvSpPr>
            <a:spLocks noGrp="1"/>
          </p:cNvSpPr>
          <p:nvPr>
            <p:ph type="sldNum" sz="quarter" idx="12"/>
          </p:nvPr>
        </p:nvSpPr>
        <p:spPr/>
        <p:txBody>
          <a:bodyPr/>
          <a:lstStyle/>
          <a:p>
            <a:fld id="{5FEB4992-F1D4-4255-BACF-DBACE571B39F}" type="slidenum">
              <a:rPr lang="bg-BG" smtClean="0"/>
              <a:t>9</a:t>
            </a:fld>
            <a:endParaRPr lang="bg-BG"/>
          </a:p>
        </p:txBody>
      </p:sp>
      <p:sp>
        <p:nvSpPr>
          <p:cNvPr id="2" name="Title 1"/>
          <p:cNvSpPr>
            <a:spLocks noGrp="1"/>
          </p:cNvSpPr>
          <p:nvPr>
            <p:ph type="title"/>
          </p:nvPr>
        </p:nvSpPr>
        <p:spPr/>
        <p:txBody>
          <a:bodyPr>
            <a:normAutofit fontScale="90000"/>
          </a:bodyPr>
          <a:lstStyle/>
          <a:p>
            <a:br>
              <a:rPr lang="en-US" b="1" dirty="0"/>
            </a:br>
            <a:r>
              <a:rPr lang="en-US" sz="3600" b="1" dirty="0"/>
              <a:t>Conference of the Parties to the </a:t>
            </a:r>
            <a:br>
              <a:rPr lang="en-US" sz="3600" b="1" dirty="0"/>
            </a:br>
            <a:r>
              <a:rPr lang="en-US" sz="3600" b="1" dirty="0" err="1"/>
              <a:t>Minamata</a:t>
            </a:r>
            <a:r>
              <a:rPr lang="en-US" sz="3600" b="1" dirty="0"/>
              <a:t> Convention on Mercury </a:t>
            </a:r>
            <a:br>
              <a:rPr lang="en-US" sz="3600" b="1" dirty="0"/>
            </a:br>
            <a:r>
              <a:rPr lang="en-US" sz="3600" b="1" dirty="0"/>
              <a:t>(COP4.2) - Results</a:t>
            </a:r>
            <a:br>
              <a:rPr lang="en-US" sz="3600" b="1" dirty="0"/>
            </a:br>
            <a:endParaRPr lang="bg-BG" sz="36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82" y="934616"/>
            <a:ext cx="78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74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0" ma:contentTypeDescription="Create a new document." ma:contentTypeScope="" ma:versionID="37938f031b87d4ca5131e4f0c790b189">
  <xsd:schema xmlns:xsd="http://www.w3.org/2001/XMLSchema" xmlns:xs="http://www.w3.org/2001/XMLSchema" xmlns:p="http://schemas.microsoft.com/office/2006/metadata/properties" xmlns:ns2="15d28de7-f615-4caf-8115-a02e0f847ba9" targetNamespace="http://schemas.microsoft.com/office/2006/metadata/properties" ma:root="true" ma:fieldsID="8ee310cf14eca3a50d1bbba796f3f7b4" ns2:_="">
    <xsd:import namespace="15d28de7-f615-4caf-8115-a02e0f847ba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70A6E-58ED-4CE8-A36C-3EE03B393FDA}">
  <ds:schemaRefs>
    <ds:schemaRef ds:uri="http://purl.org/dc/elements/1.1/"/>
    <ds:schemaRef ds:uri="http://schemas.microsoft.com/office/2006/documentManagement/types"/>
    <ds:schemaRef ds:uri="http://schemas.openxmlformats.org/package/2006/metadata/core-properties"/>
    <ds:schemaRef ds:uri="15d28de7-f615-4caf-8115-a02e0f847ba9"/>
    <ds:schemaRef ds:uri="http://www.w3.org/XML/1998/namespace"/>
    <ds:schemaRef ds:uri="http://purl.org/dc/terms/"/>
    <ds:schemaRef ds:uri="http://schemas.microsoft.com/office/2006/metadata/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558C0050-5C6C-4CD5-9B8C-5A71F3E2CC89}">
  <ds:schemaRefs>
    <ds:schemaRef ds:uri="http://schemas.microsoft.com/sharepoint/v3/contenttype/forms"/>
  </ds:schemaRefs>
</ds:datastoreItem>
</file>

<file path=customXml/itemProps3.xml><?xml version="1.0" encoding="utf-8"?>
<ds:datastoreItem xmlns:ds="http://schemas.openxmlformats.org/officeDocument/2006/customXml" ds:itemID="{CB3C1A94-E0CB-4069-ADD1-588B97EBD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d28de7-f615-4caf-8115-a02e0f847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723</Words>
  <Application>Microsoft Office PowerPoint</Application>
  <PresentationFormat>On-screen Show (4:3)</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Candara</vt:lpstr>
      <vt:lpstr>Symbol</vt:lpstr>
      <vt:lpstr>Waveform</vt:lpstr>
      <vt:lpstr>Minamata Convention  Amalgam Phase Down</vt:lpstr>
      <vt:lpstr> Bulgarian Dental Association Experience &amp; Activities </vt:lpstr>
      <vt:lpstr> Bulgarian Dental Association Experience &amp; Activities </vt:lpstr>
      <vt:lpstr> Bulgarian Dental Association Experience &amp; Activities </vt:lpstr>
      <vt:lpstr> Bulgarian Dental Association Experience &amp; Activities </vt:lpstr>
      <vt:lpstr> Bulgarian Dental Association Experience &amp; Activities </vt:lpstr>
      <vt:lpstr> Bulgarian Dental Association Experience &amp; Activities </vt:lpstr>
      <vt:lpstr> Bulgarian Dental Association Experience &amp; Activities </vt:lpstr>
      <vt:lpstr> Conference of the Parties to the  Minamata Convention on Mercury  (COP4.2) - Results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Minamata Convention – Amalgam Phase Down</dc:title>
  <dc:creator>Nikolai Sharkov</dc:creator>
  <cp:lastModifiedBy>Maria Kramarenko</cp:lastModifiedBy>
  <cp:revision>21</cp:revision>
  <dcterms:created xsi:type="dcterms:W3CDTF">2022-06-29T11:53:34Z</dcterms:created>
  <dcterms:modified xsi:type="dcterms:W3CDTF">2022-09-13T14:05:57Z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ies>
</file>