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sldIdLst>
    <p:sldId id="286" r:id="rId4"/>
    <p:sldId id="258" r:id="rId5"/>
    <p:sldId id="280" r:id="rId6"/>
    <p:sldId id="262" r:id="rId7"/>
    <p:sldId id="263" r:id="rId8"/>
    <p:sldId id="264" r:id="rId9"/>
    <p:sldId id="281" r:id="rId10"/>
    <p:sldId id="265" r:id="rId11"/>
    <p:sldId id="282" r:id="rId12"/>
    <p:sldId id="287" r:id="rId13"/>
    <p:sldId id="283" r:id="rId14"/>
    <p:sldId id="277" r:id="rId15"/>
    <p:sldId id="266" r:id="rId16"/>
    <p:sldId id="272" r:id="rId17"/>
    <p:sldId id="267" r:id="rId18"/>
    <p:sldId id="271" r:id="rId19"/>
    <p:sldId id="269" r:id="rId20"/>
    <p:sldId id="276" r:id="rId21"/>
    <p:sldId id="268" r:id="rId22"/>
    <p:sldId id="275" r:id="rId23"/>
    <p:sldId id="273" r:id="rId24"/>
    <p:sldId id="278" r:id="rId25"/>
    <p:sldId id="285" r:id="rId26"/>
    <p:sldId id="257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5" autoAdjust="0"/>
    <p:restoredTop sz="70655"/>
  </p:normalViewPr>
  <p:slideViewPr>
    <p:cSldViewPr snapToGrid="0">
      <p:cViewPr varScale="1">
        <p:scale>
          <a:sx n="78" d="100"/>
          <a:sy n="78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BFD5-74D6-2749-A807-B1E6B2A1562A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83F7C-CD77-DD4E-A811-33FA463F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0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evening Ma’am, Sir, Ladies and Gentlemen.</a:t>
            </a:r>
          </a:p>
          <a:p>
            <a:endParaRPr lang="en-US" dirty="0"/>
          </a:p>
          <a:p>
            <a:r>
              <a:rPr lang="en-US" dirty="0"/>
              <a:t>Today I’ll be presenting on applying COVID-19 dental service restrictions in the warlike operational setting.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Firstly, I will declare there are no conflicts of interest within this presentation. Any opinions expressed within this presentation are my own &amp; do not represent </a:t>
            </a:r>
            <a:r>
              <a:rPr lang="en-US" dirty="0" err="1"/>
              <a:t>Defence’s</a:t>
            </a:r>
            <a:r>
              <a:rPr lang="en-US" dirty="0"/>
              <a:t> official view.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presentation has also been cleared at the Headquarters Health Services Wing level through Commander Combat Support Group’s delegate.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3F7C-CD77-DD4E-A811-33FA463F3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3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benefit of our international colleagues’ understanding, I’ll provide a brief overview of the Australian Dental Association’s COVID-19 Dental Service Restriction Guidelines. The full guidelines can be accessed via the webpage link shown at the top of this slide.</a:t>
            </a:r>
          </a:p>
          <a:p>
            <a:endParaRPr lang="en-US" dirty="0"/>
          </a:p>
          <a:p>
            <a:r>
              <a:rPr lang="en-US" dirty="0"/>
              <a:t>ADA Dental Restriction Levels in COVID-19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V1: Mar 2020. V2: Aug 2020.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Consisted of 5 restriction ‘levels’ capturing dental services that could be performed, were restricted or needed to be deferred. The restriction levels aligned with current community transmission threat levels (Level 1 associated with the lowest threat, Level 5 associated with the highest).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Provision of dental services at each restriction level was overlayed with guidance contained in the ‘Managing COVID-19 Guidelines’ (includes environmental disinfection protocol, transmission-based precautions, patient screening, pre-operative </a:t>
            </a:r>
            <a:r>
              <a:rPr lang="en-AU" sz="1200" dirty="0" err="1"/>
              <a:t>mouthrinses</a:t>
            </a:r>
            <a:r>
              <a:rPr lang="en-AU" sz="1200" dirty="0"/>
              <a:t>, etc).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dirty="0"/>
              <a:t>The overall intent was to minimise conducting non-clinically urgent aerosol generating procedures (AGPs) as the COVID-19 transmission threat level increased (and vice versa).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Generally, across restriction levels 1-4, urgent dental treatment could be conducted on people who </a:t>
            </a:r>
            <a:r>
              <a:rPr lang="en-AU" sz="1200" u="sng" dirty="0"/>
              <a:t>do</a:t>
            </a:r>
            <a:r>
              <a:rPr lang="en-AU" sz="1200" u="none" dirty="0"/>
              <a:t> meet epidemiological &amp;/or clinical criteria for COVID-19.</a:t>
            </a:r>
            <a:endParaRPr lang="en-AU" sz="1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Level 1</a:t>
            </a:r>
            <a:r>
              <a:rPr lang="en-AU" sz="1200" dirty="0">
                <a:sym typeface="Wingdings" pitchFamily="2" charset="2"/>
              </a:rPr>
              <a:t> (lowest transmission threat):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1200" u="sng" dirty="0">
                <a:sym typeface="Wingdings" pitchFamily="2" charset="2"/>
              </a:rPr>
              <a:t>No</a:t>
            </a:r>
            <a:r>
              <a:rPr lang="en-AU" sz="1200" dirty="0">
                <a:sym typeface="Wingdings" pitchFamily="2" charset="2"/>
              </a:rPr>
              <a:t> epidemiological/clinical COVID-19 criteria met: All dental treatment permitted using standard precautions.</a:t>
            </a:r>
            <a:endParaRPr lang="en-AU" sz="1200" u="none" dirty="0">
              <a:sym typeface="Wingdings" pitchFamily="2" charset="2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1200" u="none" dirty="0">
                <a:sym typeface="Wingdings" pitchFamily="2" charset="2"/>
              </a:rPr>
              <a:t>Epidemiological &amp;/or Clinical Criteria met: Urgent </a:t>
            </a:r>
            <a:r>
              <a:rPr lang="en-AU" sz="1200" u="none" dirty="0" err="1">
                <a:sym typeface="Wingdings" pitchFamily="2" charset="2"/>
              </a:rPr>
              <a:t>tx</a:t>
            </a:r>
            <a:r>
              <a:rPr lang="en-AU" sz="1200" u="none" dirty="0">
                <a:sym typeface="Wingdings" pitchFamily="2" charset="2"/>
              </a:rPr>
              <a:t> conducted IAW guidelines; Non-urgent treatment was deferred.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>
                <a:sym typeface="Wingdings" pitchFamily="2" charset="2"/>
              </a:rPr>
              <a:t>Level 2: Urgent treatment permitted as per Level 1. Non-surgical extractions, exams &amp; </a:t>
            </a:r>
            <a:r>
              <a:rPr lang="en-AU" sz="1200" dirty="0" err="1">
                <a:sym typeface="Wingdings" pitchFamily="2" charset="2"/>
              </a:rPr>
              <a:t>restos</a:t>
            </a:r>
            <a:r>
              <a:rPr lang="en-AU" sz="1200" dirty="0">
                <a:sym typeface="Wingdings" pitchFamily="2" charset="2"/>
              </a:rPr>
              <a:t> provided under rubber dam were also permitted. Procedures that are likely to generate aerosols were deferred.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>
                <a:sym typeface="Wingdings" pitchFamily="2" charset="2"/>
              </a:rPr>
              <a:t>Level 3: Only t</a:t>
            </a:r>
            <a:r>
              <a:rPr lang="en-AU" sz="1200" dirty="0"/>
              <a:t>reatment that didn’t generate aerosols was permitted, unless managing acute dental pain (extirpation, </a:t>
            </a:r>
            <a:r>
              <a:rPr lang="en-AU" sz="1200" dirty="0" err="1"/>
              <a:t>exo</a:t>
            </a:r>
            <a:r>
              <a:rPr lang="en-AU" sz="1200" dirty="0"/>
              <a:t>)/ trauma to anterior teeth, etc.</a:t>
            </a:r>
            <a:endParaRPr lang="en-AU" sz="1200" dirty="0">
              <a:sym typeface="Wingdings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>
                <a:sym typeface="Wingdings" pitchFamily="2" charset="2"/>
              </a:rPr>
              <a:t>Level 4: Permitted </a:t>
            </a:r>
            <a:r>
              <a:rPr lang="en-AU" sz="1200" dirty="0" err="1">
                <a:sym typeface="Wingdings" pitchFamily="2" charset="2"/>
              </a:rPr>
              <a:t>tx</a:t>
            </a:r>
            <a:r>
              <a:rPr lang="en-AU" sz="1200" dirty="0">
                <a:sym typeface="Wingdings" pitchFamily="2" charset="2"/>
              </a:rPr>
              <a:t> included management of facial swelling, dental trauma, significant bleeding, dental pain causing sleep loss or referrals for medically necessary dental care. Anything else = deferred.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>
                <a:sym typeface="Wingdings" pitchFamily="2" charset="2"/>
              </a:rPr>
              <a:t>Level 5: No routine dental treatment is provided unless permission granted by public health authorities.</a:t>
            </a:r>
            <a:endParaRPr lang="en-AU" sz="1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Parameters outlined for dental restriction levels 1-5 were replicated within the operational model developed.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resources listed have subsequently been made available by the ADA, and are also publicly accessible through their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considering the requirements &amp; resources available, the operational dental service restriction model that was implemented consisted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Pre-procedural protocols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Peri-procedural protocols;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Post-procedural protocols.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Pre-procedural protocols: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COVID-19 threat health intelligence was obtained weekly through the Role 2 command.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This intel produced 1 of 5 possible transmission threat pictures (which correlated with a respective dental service restriction level):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/>
              <a:t>Level 1 = COVID-19 not present at HKIA-N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/>
              <a:t>Level 2 = COVID-19 present at HKIA-N, but contained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/>
              <a:t>Level 3 = COVID-19 contained, but community transmission increasing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/>
              <a:t>Level 4 = Risk that COVID-19 is not contained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dirty="0"/>
              <a:t>Level 5 = COVID-19 not contained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/>
              <a:t>In the absence of in-country guidance on the current COVID-19 transmission threat level, the equivalent restriction level to that in Australia was adopted as a </a:t>
            </a:r>
            <a:r>
              <a:rPr lang="en-US" b="1" u="sng" dirty="0"/>
              <a:t>minimum</a:t>
            </a:r>
            <a:r>
              <a:rPr lang="en-US" b="0" u="none" dirty="0"/>
              <a:t>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="0" u="none" dirty="0"/>
              <a:t>Concurrent Role 2 MTF patient COVID-19 screening protocol helped prevent moderate-high risk COVID-19 patients being seen by dental.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u="none" dirty="0"/>
              <a:t>This was conducted prior to checking the patient in by screening staff positioned at the main entrance to the Role 2 MTF.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b="0" u="none" dirty="0"/>
              <a:t>Patients who respond positive to the screening criteria would be redirected to secondary COVID-19 screening areas to undergo further testing.</a:t>
            </a:r>
          </a:p>
          <a:p>
            <a:pPr marL="1600200" lvl="3" indent="-228600">
              <a:buFont typeface="Arial" panose="020B0604020202020204" pitchFamily="34" charset="0"/>
              <a:buChar char="•"/>
            </a:pPr>
            <a:r>
              <a:rPr lang="en-US" b="0" u="none" dirty="0"/>
              <a:t>Patient details &amp; their presenting complaint was passed on to the dental team IOT facilitate triaging of the dental problem &amp; patient recall once confirmed –</a:t>
            </a:r>
            <a:r>
              <a:rPr lang="en-US" b="0" u="none" dirty="0" err="1"/>
              <a:t>ve</a:t>
            </a:r>
            <a:r>
              <a:rPr lang="en-US" b="0" u="none" dirty="0"/>
              <a:t> or recovered from COVID-19.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Non-confirmed/probable COVID-19 cases: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Included anyone NOT in isolation/quarantine &amp; NOT displaying signs/symptoms of COVID-19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Limited airborne precautions were implemented if an AGP became necessary &amp; rubber dam could not be used.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PPE conservation strategy: considering the ongoing demand for urgent dental treatment ISO achieving mission objectives, routine P2/N95 respirator use for every patient was impractical.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Confirmed/probable COVID-19 cases: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Anyone in isolation/quarantine respectively OR who was symptomatic.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0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Peri-procedural protocols for </a:t>
            </a:r>
            <a:r>
              <a:rPr lang="en-US" u="sng" dirty="0"/>
              <a:t>patients that weren’t a confirmed/probable COVID-19 case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AGPs for restorative &amp; endodontic procedures were conducted under rubber dam where possible.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Standard &amp; transmission-based precautions were adopted IAW the CDNA Guidelines &amp; ADA Managing COVID-19 Guidelines of 25 Mar 20: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Standard precautions included: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Hand hygiene; routine environmental cleaning; aseptic technique; using appropriate PPE, etc.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Transmission-based precautions encompassed: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Contact, droplet &amp; airborne precautions.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Droplet precautions included: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Pre-procedural 30 sec </a:t>
            </a:r>
            <a:r>
              <a:rPr lang="en-US" dirty="0" err="1"/>
              <a:t>mouthrinse</a:t>
            </a:r>
            <a:r>
              <a:rPr lang="en-US" dirty="0"/>
              <a:t> (0.2% CHX)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Rubber dam use for restorative procedures; minimal use of AGPs; conducting 2 environmental/disinfection cycles after.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Noting a negative pressure room was unavailable, partial airborne precautions were adopted for AGPs conducted without rubber dam: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This involved using fit-checked P2/N95 respirators.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99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Peri-procedural protocols for </a:t>
            </a:r>
            <a:r>
              <a:rPr lang="en-US" u="sng" dirty="0"/>
              <a:t>confirmed/probable COVID-19 OR symptomatic cases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related to cases requiring urgent dental treatment that </a:t>
            </a:r>
            <a:r>
              <a:rPr lang="en-US" u="sng" dirty="0"/>
              <a:t>couldn’t</a:t>
            </a:r>
            <a:r>
              <a:rPr lang="en-US" u="none" dirty="0"/>
              <a:t> be deferred (</a:t>
            </a:r>
            <a:r>
              <a:rPr lang="en-US" u="none" dirty="0" err="1"/>
              <a:t>eg</a:t>
            </a:r>
            <a:r>
              <a:rPr lang="en-US" u="none" dirty="0"/>
              <a:t> drainage of potentially life-threatening, spreading odontogenic infection):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Telehealth protocols were used to triage patients &amp; conduct a limited exam: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Allowed us to gauge whether the dental condition requires emergency, urgent or deferred dental treatment</a:t>
            </a:r>
          </a:p>
          <a:p>
            <a:pPr marL="20002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*Dental triaging flowchart was ultimately developed for ED staff with the same aim.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Pictures of lesions/teeth/trauma injuries could be sent via phone ISO this.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Simple analgesics, antibiotics or antiseptic mouthwashes could be prescribed to manage the patient’s condition until they were released from isolation/quarantine &amp; able to attend the dental clinic in person.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If attending the dental clinic: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Standard precautions (hand hygiene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(Partial) airborne precautions (fit-checked P2/N95 respirator)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Patient seen as last patient of the day (asked to put on surgical mask prior to leaving isolation/quarantine building).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If possible, non-AGPs were </a:t>
            </a:r>
            <a:r>
              <a:rPr lang="en-US" dirty="0" err="1"/>
              <a:t>favoured</a:t>
            </a:r>
            <a:r>
              <a:rPr lang="en-US" dirty="0"/>
              <a:t> (</a:t>
            </a:r>
            <a:r>
              <a:rPr lang="en-US" dirty="0" err="1"/>
              <a:t>eg</a:t>
            </a:r>
            <a:r>
              <a:rPr lang="en-US" dirty="0"/>
              <a:t> simple extractions, abscess drainage).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Unavoidable AGPs (</a:t>
            </a:r>
            <a:r>
              <a:rPr lang="en-US" dirty="0" err="1"/>
              <a:t>eg</a:t>
            </a:r>
            <a:r>
              <a:rPr lang="en-US" dirty="0"/>
              <a:t> unplanned surgical extractions):</a:t>
            </a:r>
          </a:p>
          <a:p>
            <a:pPr marL="2457450" lvl="5" indent="-171450">
              <a:buFont typeface="Arial" panose="020B0604020202020204" pitchFamily="34" charset="0"/>
              <a:buChar char="•"/>
            </a:pPr>
            <a:r>
              <a:rPr lang="en-US" dirty="0"/>
              <a:t>Only partial airborne precautions could be implemented (negative pressure rooms not available in-theatre).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7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flowchart indicates some considerations in the event an extraction became surgical during the procedure: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Contingency options could include extirpating, decoronating &amp; sealing the tooth (*Odontopaste)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Rubber dam use where possible (unlikely) &amp; high-level evacuation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5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Peri-procedural protocols: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final 2 components of the peri-procedural protocols for confirmed/probable COVID-19 or symptomatic cases: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All disposable items were placed into a separate bag, which was sealed before being placed in the general waste.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Environmental surface disinfection protocol (different to that of non-confirmed/probable COVID-19 cases; will be discussed on upcoming slides)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17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final component involves post-procedural protocols.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Environmental disinfection procedures were conducted IAW the ADA Managing COVID-19 Guidelines.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disinfection protocols for patients that </a:t>
            </a:r>
            <a:r>
              <a:rPr lang="en-US" u="sng" dirty="0"/>
              <a:t>aren’t </a:t>
            </a:r>
            <a:r>
              <a:rPr lang="en-US" u="none" dirty="0"/>
              <a:t>a confirmed/probable COVID-19 case </a:t>
            </a:r>
            <a:r>
              <a:rPr lang="en-US" dirty="0"/>
              <a:t>are summarized in this table.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When an AGP was conducted without a rubber dam: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u="none" dirty="0"/>
              <a:t>A 2-in-1 step clean was completed using wipes impregnated with detergent + disinfectant (such as </a:t>
            </a:r>
            <a:r>
              <a:rPr lang="en-US" u="none" dirty="0" err="1"/>
              <a:t>Clinell</a:t>
            </a:r>
            <a:r>
              <a:rPr lang="en-US" u="none" dirty="0"/>
              <a:t> wipes)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Also needed to conduct 2 cycle surface disinfection protocol IOT factor in the </a:t>
            </a:r>
            <a:r>
              <a:rPr lang="en-US" dirty="0" err="1"/>
              <a:t>aerosolised</a:t>
            </a:r>
            <a:r>
              <a:rPr lang="en-US" dirty="0"/>
              <a:t> particle settling time ~30mins.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an overview of today’s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Given the international audience, I will provide a brief overview of the COVID-19 dental service restriction guidelines that were published by the Australian Dental Association. These resources can be publicly accessed through the ADA’s webpage for further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3F7C-CD77-DD4E-A811-33FA463F3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Post-procedural protocols for </a:t>
            </a:r>
            <a:r>
              <a:rPr lang="en-US" u="sng" dirty="0"/>
              <a:t>confirmed/probable</a:t>
            </a:r>
            <a:r>
              <a:rPr lang="en-US" u="none" dirty="0"/>
              <a:t> COVID-19 or symptomatic cases </a:t>
            </a:r>
            <a:r>
              <a:rPr lang="en-US" dirty="0"/>
              <a:t>are summarized in this table: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disinfection protocol for confirmed/probable COVID-19 or symptomatic cases is outlined: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At the end of the AGP, nobody was to enter the dental surgery for 3hrs. Once the 3hr time period had elapsed: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 surgery walls were bleached; and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 2-in-1 step clean was conducted over horizontal surfaces for at least 1 min (wipes impregnated with detergent + disinfectant;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Clinell</a:t>
            </a:r>
            <a:r>
              <a:rPr lang="en-US" dirty="0"/>
              <a:t> wipes)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Airborne precaution PPE worn for both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9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Post-procedural protocols: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Dedicated rotary wing assets with patient isolation modifications (informally known as “Dirty Birds”). Unable to advise on the associated ‘aircraft disinfection’ implications.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Existing close-contact tracing processes were conducted whenever a person tested COVID-19 +</a:t>
            </a:r>
            <a:r>
              <a:rPr lang="en-US" dirty="0" err="1"/>
              <a:t>ve</a:t>
            </a:r>
            <a:r>
              <a:rPr lang="en-US" dirty="0"/>
              <a:t>. They helped identify patients who recently attended dental IOT initiate necessary testing and quarantine measures for the dental team.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*How asymptomatic cases factored into this was unknown.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37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Since the deployment, the world’s understanding of COVID-19 has evolved and this will continue. Therefore, the guidance on how we manage the associated transmission risk within the healthcare setting will also develop over time.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However, of particular benefit would be long-term studies that objectively assess the risk level of SARS-CoV-2 transmission during various dental AGPs.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IOT implement full airborne precautions, establishing the required evidence-based healthcare infrastructure in the deployed setting would be necessary (</a:t>
            </a:r>
            <a:r>
              <a:rPr lang="en-US" dirty="0" err="1"/>
              <a:t>eg</a:t>
            </a:r>
            <a:r>
              <a:rPr lang="en-US" dirty="0"/>
              <a:t> negative pressure rooms).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83F7C-CD77-DD4E-A811-33FA463F3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6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Operation HIGHROAD is Australia’s contribution to the NATO-led Resolute Support mission in Afghanistan. This presentation focuses on dental services delivered out of the Role 2 Medical Treatment Facility (MTF) at HKIA North Base (HKIA-N) in Kabul.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At the Role 2 MTF Dental Clinic, we provided emergency and routine dental treatment services IAW patient’s treatment eligibility criteria: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** Although a NATO directive indicated the expected level of dental fitness for all contributing nations’ deployed members, </a:t>
            </a:r>
            <a:r>
              <a:rPr lang="en-US" u="sng" dirty="0"/>
              <a:t>coalition military personnel seen had varying levels of dental fitness. For some countries, this was well below the dental fitness standards that ADF members are expected to meet for deployment</a:t>
            </a:r>
            <a:r>
              <a:rPr lang="en-US" dirty="0"/>
              <a:t>. </a:t>
            </a:r>
            <a:r>
              <a:rPr lang="en-US" b="1" dirty="0"/>
              <a:t>**Represents a potential high risk of such members becoming a dental casualty.</a:t>
            </a:r>
            <a:endParaRPr lang="en-US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Unsure whether this directive applied to civilian contractors too??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Treatment for contractors was provided through the civilian-run dental clinic on base (Icarus), but could also seek emergency dental treatment through the Role 2 MTF dental clinic.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However, the Icarus dental clinic closed down ~mid-Mar due to the COVID-19 pandemic &amp; did not reopen for the remainder of our rotation.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trike="sngStrike" dirty="0"/>
              <a:t>This may explain why civilians formed the largest proportion of patient groups presenting for dental treatment at the Role 2 MTF dental clinic during our rotation (as demonstrated on the graph in the next slide).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The next couple of slides provide a timeline of key events occurring across Afghanistan that influenced the COVID-19 context.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Mar 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Western Afghanistan/Iran border opened (spike in COVID-19 cases in the West Afghanistan province of Herat)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Small number of COVID-19 cases emerged at HKIA-N that required ward admission.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HKIA-N Role 2 dental services were reduced &amp; a protocol document was drafted based on guidance available at the time (noting the limited research available on COVID-19 at the time). The resources consulted will be discussed in a subsequent slide.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Apr 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The first COVID-19 +</a:t>
            </a:r>
            <a:r>
              <a:rPr lang="en-AU" sz="1200" dirty="0" err="1"/>
              <a:t>ve</a:t>
            </a:r>
            <a:r>
              <a:rPr lang="en-AU" sz="1200" dirty="0"/>
              <a:t> cases were diagnosed in Kabul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Cluster COVID-19 breakouts (&gt;20 personnel) emerged on HKIA-N.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May 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In Kabul, increasing clusters of cases were emerging &amp; hospital ICUs became saturated.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On HKIA-N, an increasing number of COVID-19 cluster breakouts emerged amongst military, local national &amp; contractor groups.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Consequently, large groups of personnel were quarantined</a:t>
            </a:r>
            <a:r>
              <a:rPr lang="en-AU" sz="1200" baseline="0" dirty="0"/>
              <a:t> in an effort to contain community transmission.</a:t>
            </a:r>
            <a:endParaRPr lang="en-A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Jun 2020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In Kabul, hospitals were full &amp; community transmission was increasing.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On HKIA-N: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Sustained isolation admissions were occurring due to ongoing community transmission.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74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graph illustrates how dental patient numbers at the Role 2 changed over time. Of note is the drop around mid-March (arrowed), which coincides with when COVID-19 cases started emerging on HKIA-N.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trike="sngStrike" dirty="0"/>
              <a:t>Concurrent/subsequent events: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trike="sngStrike" dirty="0"/>
              <a:t>Some contributing NATO countries began reducing their military footprint (</a:t>
            </a:r>
            <a:r>
              <a:rPr lang="en-US" strike="sngStrike" dirty="0" err="1"/>
              <a:t>ie</a:t>
            </a:r>
            <a:r>
              <a:rPr lang="en-US" strike="sngStrike" dirty="0"/>
              <a:t> sending people home).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trike="sngStrike" dirty="0"/>
              <a:t>To mitigate against COVID-19 transmission, personnel may have restricted their attendance to dental clinics unless deemed absolutely necessary (</a:t>
            </a:r>
            <a:r>
              <a:rPr lang="en-US" strike="sngStrike" dirty="0" err="1"/>
              <a:t>eg</a:t>
            </a:r>
            <a:r>
              <a:rPr lang="en-US" strike="sngStrike" dirty="0"/>
              <a:t> pain affecting sleep, eating, etc.)?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trike="sngStrike" dirty="0"/>
              <a:t>Possible redistribution of military force disposition throughout the area of operations?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7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** Challenges faced: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u="sng" dirty="0"/>
              <a:t>Dynamic process!</a:t>
            </a:r>
            <a:endParaRPr lang="en-US" b="1" u="none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Not a lot known about COVID-19 (especially at the start of our deployment) = don’t know what we don’t know!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Info/guidelines constantly being updated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u="none" dirty="0"/>
              <a:t>Coalition healthcare setting: drawing on different guidelines from around the world (slight differences?)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Majority of our dental services involved Aerosol Generating Procedures (AGP), including fillings, root canals and surgical extractions.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These AGPs provided a potential virus transmission medium; however there is currently no data available to objectively assess the risk of transmission during dental practice.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 the COVID-19 threat, the mission continued (as did the dental problems!)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lack of access to healthcare infrastructure to implement full airborne precautions (such as negative pressure rooms)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Short-term PPE shortages had to be balanced with recommendations for routine P2/N95 respirator use during AGPs in areas with community transmission.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PPE resupply was eventually secured.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Asymptomatic COVID-19 carriers,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Inconsistent compliance with transmission-prevention protocols amongst base population groups (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*SOCIAL DISTANCING especially!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the requirements of the Operational Dental Service Restriction Model that we factored in.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The key words here are </a:t>
            </a:r>
            <a:r>
              <a:rPr lang="en-US" u="sng" dirty="0"/>
              <a:t>risk mitigation</a:t>
            </a:r>
            <a:r>
              <a:rPr lang="en-US" u="none" dirty="0"/>
              <a:t> (rather than just risk elimination). We had to be realistic about the ongoing mission &amp; infrastructure/resource limitations faced in the deployed setting.</a:t>
            </a:r>
          </a:p>
          <a:p>
            <a:pPr marL="228600" indent="-228600">
              <a:buAutoNum type="arabicParenR"/>
            </a:pPr>
            <a:r>
              <a:rPr lang="en-US" u="none" dirty="0"/>
              <a:t>In line with our risk mitigation approach, dental service restrictions needed to be adaptable to a changing transmission threat on the base.</a:t>
            </a:r>
          </a:p>
          <a:p>
            <a:pPr marL="228600" indent="-228600">
              <a:buAutoNum type="arabicParenR"/>
            </a:pPr>
            <a:r>
              <a:rPr lang="en-US" u="none" dirty="0"/>
              <a:t>Fundamentally, the model needed to ensure the safety of healthcare staff, patients and the base population.</a:t>
            </a:r>
          </a:p>
          <a:p>
            <a:pPr marL="228600" indent="-228600">
              <a:buAutoNum type="arabicParenR"/>
            </a:pPr>
            <a:r>
              <a:rPr lang="en-US" u="none" dirty="0"/>
              <a:t>Needed to facilitate sustainable PPE conservation.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AU" sz="1200" dirty="0"/>
              <a:t>The resources consulted were those available at the start of the pandemic (~Mar-Apr 2020), and can be broadly split into ‘Dental-specific’ and ‘General’ COVID-19 guidance.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AU" sz="1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Australian Dental Association (ADA) COVID-19 guidelines reviewed.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Technical dental-specific COVID-19 guidance was sought from Australia (</a:t>
            </a:r>
            <a:r>
              <a:rPr lang="en-AU" sz="1200" dirty="0" err="1"/>
              <a:t>eg</a:t>
            </a:r>
            <a:r>
              <a:rPr lang="en-AU" sz="1200" dirty="0"/>
              <a:t> LTCOL Craig - JHC Dental Policy; Air Force senior dentists) &amp; local subject matter experts (SMEs).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1200" dirty="0"/>
              <a:t>Local COVID-19 transmission prevention protocol was obtained from health SMEs based at the HKIA-N Role 2.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9F020C-8B0E-A648-95A9-3A500F068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2AD1E-724F-484C-899C-EAE443102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2FF6-5FB8-3545-BC15-63D17B181C34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CFF11-C7B6-2A47-A987-BF28F180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43B67-E830-464D-9C42-322FE0E7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A8C02-AC6B-2946-B396-172B9C210ED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36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EB51-07F3-8A42-88B9-F207B213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FD1B-7039-0948-82A9-D1DF31C17CD5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26A51-3F8A-AE4B-82FD-604C2A3F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0BBA-087F-994A-9F4C-6E439826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42C3-8EBE-DA47-AE69-985ACF67DD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4961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A4EB-6B3D-7648-A623-24F0EB0B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2AC97-8836-C640-A35A-2591EA6DACDB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3BA9-FAC7-3A48-B38A-4537CBC8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9CB6-D851-5C49-81EA-AB475143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D53D0-6D91-BC44-A001-0D4A4CC6ADD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1163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AE3DA-4DD3-1A4E-9A9A-6592BD88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17C8-F645-6C43-84C7-6A9294A97549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E3C79-266D-2745-A28C-B3D5C712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17C1E-6061-3641-8198-72F0EAF1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59883-A132-9544-93E4-8CE7365149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0769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D803-07A0-D941-9C1B-DD32C144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11AF-151F-5847-BC8A-CA22F3777D72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8B699-49F4-6743-99CF-1F974A83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A66D3-42DC-D140-A3A9-3FF1AE27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E5CCD-9E20-0945-92E7-57FE10206B2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224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1A68A3-C2A2-9842-B4B3-F6BEE8D3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8521-0088-164B-A276-E69798913929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EF01F-830F-EC48-B6C2-C3257BDF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8FDA53-759B-AC46-9F18-5A6A3F4C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E9B99-2ED6-9148-910D-37FA0AACA30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738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CCA6620-9C8B-CF43-83A1-1B7CFAF8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2B27-2981-FC4D-8799-0438DC95F507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0ABC8A-90EB-1945-B2C4-2001843D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4502C1-CBA0-A14A-9FCC-CB364874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0897E-4751-FD42-B9A1-FCF13B00D24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097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9012EF-7534-324D-8694-11DDE3264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8DBF-110F-984A-BD50-86C9A2106A71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B93855-B1ED-7140-8EC4-E6F3D82B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BF87F6-0392-D64A-B0DF-2D976F31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38E49-68C5-634C-816C-B119D4F827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233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20F6EA-31A4-4742-BF61-95B0EF23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52A6-5E64-884B-8FBD-2393A60AF0B3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D6D3DC-1093-5E41-B7EA-E54EBEC9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FAEE0D-2E17-C146-8652-B07D1B43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0C67-18ED-C54B-9974-64284DA793C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825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191063-472F-E142-9286-84650E0E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A4C9-41C7-984E-84AD-772592C598C0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C4EA1-7438-FF4B-B602-4E004E5A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279F17-4F98-5E48-BADF-1FF9949A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1FBC2-A46D-514A-8E7B-FDED7817672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3941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BEE8C-63BB-E34C-B431-50C5EEAE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EEE5-BF0A-B845-8DFD-83667A058487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10436D-A4ED-A742-A670-64B2588C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F53F0F-EB1F-A249-AEC9-DFE1DB4E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196DF-5710-B044-8001-41684C478D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7328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AD4BD86-A2D8-F24E-A73C-003308907A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2327DC-184D-794B-9CE0-3F4268C827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D5A62-6380-F14D-9963-AD0435A2F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759517-C30D-C94C-AED5-6B240B7518A5}" type="datetimeFigureOut">
              <a:rPr lang="en-AU"/>
              <a:pPr>
                <a:defRPr/>
              </a:pPr>
              <a:t>20/9/21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3B8D8-AE39-5A43-A42A-3EC894A8A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AFE84-FBAE-D84B-86EB-6AF246D0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7D07FB-CEAB-8E41-889B-83E1D4A7AD8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org.a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BB89BB-6EAB-F84C-9C1A-9CF2E38679DB}"/>
              </a:ext>
            </a:extLst>
          </p:cNvPr>
          <p:cNvSpPr txBox="1">
            <a:spLocks/>
          </p:cNvSpPr>
          <p:nvPr/>
        </p:nvSpPr>
        <p:spPr bwMode="auto">
          <a:xfrm>
            <a:off x="654844" y="2620962"/>
            <a:ext cx="104536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CB1422"/>
                </a:solidFill>
                <a:latin typeface="+mn-lt"/>
              </a:rPr>
              <a:t>Applying COVID-19 Dental Service Restrictions in the Warlike Operational Setting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E116BD5-02FC-D649-9D4D-0CC25F5DB738}"/>
              </a:ext>
            </a:extLst>
          </p:cNvPr>
          <p:cNvSpPr txBox="1">
            <a:spLocks/>
          </p:cNvSpPr>
          <p:nvPr/>
        </p:nvSpPr>
        <p:spPr bwMode="auto">
          <a:xfrm>
            <a:off x="654844" y="5002211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Flight Lieutenant Max Moody</a:t>
            </a:r>
          </a:p>
          <a:p>
            <a:pPr marL="0" indent="0">
              <a:buNone/>
            </a:pPr>
            <a:r>
              <a:rPr lang="en-US" sz="2000" dirty="0"/>
              <a:t>Dental Officer</a:t>
            </a:r>
          </a:p>
          <a:p>
            <a:pPr marL="0" indent="0">
              <a:buNone/>
            </a:pPr>
            <a:r>
              <a:rPr lang="en-US" sz="2000" dirty="0"/>
              <a:t>Royal Australian Air Force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7851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084554"/>
            <a:ext cx="11372851" cy="927781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CB1422"/>
                </a:solidFill>
                <a:latin typeface="+mn-lt"/>
              </a:rPr>
              <a:t>Australian Dental Association (ADA)</a:t>
            </a:r>
            <a:br>
              <a:rPr lang="en-US" sz="4400" dirty="0">
                <a:solidFill>
                  <a:srgbClr val="CB1422"/>
                </a:solidFill>
                <a:latin typeface="+mn-lt"/>
              </a:rPr>
            </a:br>
            <a:r>
              <a:rPr lang="en-US" sz="4400" dirty="0">
                <a:solidFill>
                  <a:srgbClr val="CB1422"/>
                </a:solidFill>
                <a:latin typeface="+mn-lt"/>
              </a:rPr>
              <a:t>COVID-19 Dental Service Restriction Guidelines</a:t>
            </a:r>
            <a:endParaRPr lang="en-AU" sz="4400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85" y="2132758"/>
            <a:ext cx="12028715" cy="485825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Ref: </a:t>
            </a:r>
            <a:r>
              <a:rPr lang="en-AU" sz="2000" dirty="0">
                <a:hlinkClick r:id="rId3"/>
              </a:rPr>
              <a:t>www.ada.org.au</a:t>
            </a:r>
            <a:r>
              <a:rPr lang="en-AU" sz="2000" dirty="0"/>
              <a:t>					E/C = Epidemiological/Clinical COVID-19 criteria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ADA Dental Restriction Levels in COVID-19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1" dirty="0"/>
              <a:t>Level 1 (lowest threat):</a:t>
            </a:r>
            <a:r>
              <a:rPr lang="en-AU" dirty="0"/>
              <a:t> </a:t>
            </a:r>
            <a:r>
              <a:rPr lang="en-AU" u="sng" dirty="0"/>
              <a:t>No</a:t>
            </a:r>
            <a:r>
              <a:rPr lang="en-AU" dirty="0"/>
              <a:t> E/C met = all treatment permitted*. E/C met = urgent treatment IAW guidelines. </a:t>
            </a:r>
            <a:r>
              <a:rPr lang="en-AU" b="1" dirty="0">
                <a:solidFill>
                  <a:srgbClr val="FF0000"/>
                </a:solidFill>
              </a:rPr>
              <a:t>X</a:t>
            </a:r>
            <a:r>
              <a:rPr lang="en-AU" dirty="0"/>
              <a:t> Non-urgent treatment.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1" dirty="0"/>
              <a:t>Level 2:</a:t>
            </a:r>
            <a:r>
              <a:rPr lang="en-AU" dirty="0"/>
              <a:t> </a:t>
            </a:r>
            <a:r>
              <a:rPr lang="en-AU" b="1" dirty="0">
                <a:solidFill>
                  <a:srgbClr val="FF0000"/>
                </a:solidFill>
              </a:rPr>
              <a:t>X</a:t>
            </a:r>
            <a:r>
              <a:rPr lang="en-AU" dirty="0"/>
              <a:t> All treatment likely to generate aerosols (</a:t>
            </a:r>
            <a:r>
              <a:rPr lang="en-AU" dirty="0" err="1"/>
              <a:t>restos</a:t>
            </a:r>
            <a:r>
              <a:rPr lang="en-AU" dirty="0"/>
              <a:t> without rubber dam, ultrasonic, surgical handpieces, etc). Refer surgical </a:t>
            </a:r>
            <a:r>
              <a:rPr lang="en-AU" dirty="0" err="1"/>
              <a:t>exos</a:t>
            </a:r>
            <a:r>
              <a:rPr lang="en-AU" dirty="0"/>
              <a:t> to OMFS.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1" dirty="0"/>
              <a:t>Level 3: </a:t>
            </a:r>
            <a:r>
              <a:rPr lang="en-AU" b="1" dirty="0">
                <a:solidFill>
                  <a:srgbClr val="FF0000"/>
                </a:solidFill>
              </a:rPr>
              <a:t>X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Treatment of non-urgent dental presentations/routine treatment.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1" dirty="0"/>
              <a:t>Level 4:</a:t>
            </a:r>
            <a:r>
              <a:rPr lang="en-AU" dirty="0"/>
              <a:t> Tx of facial swelling, dental trauma, bleeding +++, dental pain with loss of sleep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b="1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b="1" dirty="0"/>
              <a:t>Level 5 (highest threat): </a:t>
            </a:r>
            <a:r>
              <a:rPr lang="en-AU" b="1" dirty="0">
                <a:solidFill>
                  <a:srgbClr val="FF0000"/>
                </a:solidFill>
              </a:rPr>
              <a:t>X</a:t>
            </a:r>
            <a:r>
              <a:rPr lang="en-AU" dirty="0"/>
              <a:t> Routine treatment (acute dental concerns to emergency care centres)</a:t>
            </a:r>
            <a:endParaRPr lang="en-AU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Managing COVID-19 Guidelines (Mar 20)</a:t>
            </a:r>
          </a:p>
        </p:txBody>
      </p:sp>
    </p:spTree>
    <p:extLst>
      <p:ext uri="{BB962C8B-B14F-4D97-AF65-F5344CB8AC3E}">
        <p14:creationId xmlns:p14="http://schemas.microsoft.com/office/powerpoint/2010/main" val="81953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1270292"/>
            <a:ext cx="9550517" cy="927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ADA resources subsequently made available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83" y="2530928"/>
            <a:ext cx="11235655" cy="4607039"/>
          </a:xfrm>
        </p:spPr>
        <p:txBody>
          <a:bodyPr>
            <a:normAutofit/>
          </a:bodyPr>
          <a:lstStyle/>
          <a:p>
            <a:pPr algn="l"/>
            <a:r>
              <a:rPr lang="en-AU" sz="3200" dirty="0"/>
              <a:t>Ref: ADA COVID-19 Resources portal</a:t>
            </a:r>
          </a:p>
          <a:p>
            <a:pPr algn="l"/>
            <a:endParaRPr lang="en-AU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ADA COVID-19 Risk Management Guidance (</a:t>
            </a:r>
            <a:r>
              <a:rPr lang="en-AU" sz="2800" i="1" dirty="0"/>
              <a:t>Aug 20 update to ADA ‘Managing COVID-19 Guidelines’ document of Mar 20</a:t>
            </a:r>
            <a:r>
              <a:rPr lang="en-AU" sz="2800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ADA Dental Restriction Levels in COVID-19 (</a:t>
            </a:r>
            <a:r>
              <a:rPr lang="en-AU" sz="2800" i="1" dirty="0"/>
              <a:t>updated 04 Aug 20</a:t>
            </a:r>
            <a:r>
              <a:rPr lang="en-AU" sz="2800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ADA Level 3 Restriction Decision Tree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ADAQ Surgical Extractions Flowchart (</a:t>
            </a:r>
            <a:r>
              <a:rPr lang="en-AU" sz="2800" i="1" dirty="0"/>
              <a:t>Aug 20</a:t>
            </a:r>
            <a:r>
              <a:rPr lang="en-A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71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4" y="713082"/>
            <a:ext cx="7707430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Restriction Model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347669"/>
            <a:ext cx="11235655" cy="4151446"/>
          </a:xfrm>
        </p:spPr>
        <p:txBody>
          <a:bodyPr>
            <a:normAutofit/>
          </a:bodyPr>
          <a:lstStyle/>
          <a:p>
            <a:pPr algn="l"/>
            <a:r>
              <a:rPr lang="en-AU" sz="4000" dirty="0"/>
              <a:t>Components:</a:t>
            </a:r>
          </a:p>
          <a:p>
            <a:pPr algn="l"/>
            <a:endParaRPr lang="en-AU" sz="2000" dirty="0"/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AU" sz="4000" dirty="0"/>
              <a:t>Pre-procedural protocols</a:t>
            </a:r>
            <a:br>
              <a:rPr lang="en-AU" sz="4000" dirty="0"/>
            </a:br>
            <a:endParaRPr lang="en-AU" sz="4000" dirty="0"/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AU" sz="4000" dirty="0"/>
              <a:t>Peri-procedural protocols</a:t>
            </a:r>
            <a:br>
              <a:rPr lang="en-AU" sz="4000" dirty="0"/>
            </a:br>
            <a:endParaRPr lang="en-AU" sz="4000" dirty="0"/>
          </a:p>
          <a:p>
            <a:pPr marL="1028700" lvl="1" indent="-571500" algn="l">
              <a:buFont typeface="Wingdings" pitchFamily="2" charset="2"/>
              <a:buChar char="q"/>
            </a:pPr>
            <a:r>
              <a:rPr lang="en-AU" sz="4000" dirty="0"/>
              <a:t>Post-procedural protocols</a:t>
            </a:r>
          </a:p>
        </p:txBody>
      </p:sp>
    </p:spTree>
    <p:extLst>
      <p:ext uri="{BB962C8B-B14F-4D97-AF65-F5344CB8AC3E}">
        <p14:creationId xmlns:p14="http://schemas.microsoft.com/office/powerpoint/2010/main" val="319562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713076"/>
            <a:ext cx="8936155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347663"/>
            <a:ext cx="11235655" cy="415144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AU" sz="3200" dirty="0"/>
              <a:t>Pre-procedural protocols</a:t>
            </a:r>
          </a:p>
          <a:p>
            <a:pPr algn="l"/>
            <a:endParaRPr lang="en-AU" sz="2000" dirty="0"/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AU" sz="3200" dirty="0"/>
              <a:t>Base COVID-19 threat health intel obtained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AU" sz="3200" dirty="0"/>
              <a:t>Base COVID-19 transmission threat picture produced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AU" sz="3200" dirty="0">
                <a:sym typeface="Wingdings" pitchFamily="2" charset="2"/>
              </a:rPr>
              <a:t>Dental service restriction level selected (1-5)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AU" sz="3200" dirty="0">
                <a:sym typeface="Wingdings" pitchFamily="2" charset="2"/>
              </a:rPr>
              <a:t>Concurrent Role 2 MTF patient COVID-19 screening</a:t>
            </a:r>
            <a:br>
              <a:rPr lang="en-AU" sz="3200" dirty="0">
                <a:sym typeface="Wingdings" pitchFamily="2" charset="2"/>
              </a:rPr>
            </a:br>
            <a:r>
              <a:rPr lang="en-AU" sz="3200" dirty="0">
                <a:sym typeface="Wingdings" pitchFamily="2" charset="2"/>
              </a:rPr>
              <a:t>protocol</a:t>
            </a:r>
          </a:p>
          <a:p>
            <a:pPr marL="1371600" lvl="2" indent="-457200" algn="l">
              <a:buFont typeface="Courier New" panose="02070309020205020404" pitchFamily="49" charset="0"/>
              <a:buChar char="o"/>
            </a:pPr>
            <a:r>
              <a:rPr lang="en-AU" sz="3200" dirty="0"/>
              <a:t>Identifying moderate-high risk COVID-19 patients</a:t>
            </a:r>
          </a:p>
        </p:txBody>
      </p:sp>
    </p:spTree>
    <p:extLst>
      <p:ext uri="{BB962C8B-B14F-4D97-AF65-F5344CB8AC3E}">
        <p14:creationId xmlns:p14="http://schemas.microsoft.com/office/powerpoint/2010/main" val="349629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41644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Managing patients at risk of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COVID-19 requiring urgent dental care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E1F28F2-DAE3-3846-B092-BCEE3CB0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934477"/>
              </p:ext>
            </p:extLst>
          </p:nvPr>
        </p:nvGraphicFramePr>
        <p:xfrm>
          <a:off x="697831" y="2083727"/>
          <a:ext cx="10567542" cy="465315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224464">
                  <a:extLst>
                    <a:ext uri="{9D8B030D-6E8A-4147-A177-3AD203B41FA5}">
                      <a16:colId xmlns:a16="http://schemas.microsoft.com/office/drawing/2014/main" val="3336551568"/>
                    </a:ext>
                  </a:extLst>
                </a:gridCol>
                <a:gridCol w="3820564">
                  <a:extLst>
                    <a:ext uri="{9D8B030D-6E8A-4147-A177-3AD203B41FA5}">
                      <a16:colId xmlns:a16="http://schemas.microsoft.com/office/drawing/2014/main" val="4034239023"/>
                    </a:ext>
                  </a:extLst>
                </a:gridCol>
                <a:gridCol w="3522514">
                  <a:extLst>
                    <a:ext uri="{9D8B030D-6E8A-4147-A177-3AD203B41FA5}">
                      <a16:colId xmlns:a16="http://schemas.microsoft.com/office/drawing/2014/main" val="3367768014"/>
                    </a:ext>
                  </a:extLst>
                </a:gridCol>
              </a:tblGrid>
              <a:tr h="128649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Non-confirmed/probable COVID-19 case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en-US" sz="2400" u="sng" dirty="0"/>
                        <a:t>Not</a:t>
                      </a:r>
                      <a:r>
                        <a:rPr lang="en-US" sz="2400" u="none" dirty="0"/>
                        <a:t> isolated/quarantined)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Confirmed/probable COVID-19 case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(Isolated/quarantined)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77867"/>
                  </a:ext>
                </a:extLst>
              </a:tr>
              <a:tr h="983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Standard Precautions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250711"/>
                  </a:ext>
                </a:extLst>
              </a:tr>
              <a:tr h="779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Contact Precautions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910711"/>
                  </a:ext>
                </a:extLst>
              </a:tr>
              <a:tr h="779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Droplet Precautions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486410"/>
                  </a:ext>
                </a:extLst>
              </a:tr>
              <a:tr h="779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Airborne Precautions (*)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 AGPs without rubber dam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137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69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41645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276231"/>
            <a:ext cx="11235655" cy="505326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sz="2200" dirty="0"/>
              <a:t>Peri-procedural protocols (</a:t>
            </a:r>
            <a:r>
              <a:rPr lang="en-AU" sz="2200" b="1" u="sng" dirty="0"/>
              <a:t>Non-confirmed/probable COVID-19 cases</a:t>
            </a:r>
            <a:r>
              <a:rPr lang="en-AU" sz="2200" dirty="0"/>
              <a:t>)</a:t>
            </a:r>
            <a:endParaRPr lang="en-AU" sz="2000" dirty="0"/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200" dirty="0"/>
              <a:t>Standard &amp; transmission-based precautions when achievable &amp; indicated by professional guidelines (PPE conservation strategies)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200" dirty="0"/>
              <a:t>Standard precautions: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Hand hygiene; appropriate PPE used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200" dirty="0"/>
              <a:t>Transmission-based precautions: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Contact precautions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Droplet precautions: Pre-op </a:t>
            </a:r>
            <a:r>
              <a:rPr lang="en-AU" sz="2200" u="sng" dirty="0"/>
              <a:t>30 sec</a:t>
            </a:r>
            <a:r>
              <a:rPr lang="en-AU" sz="2200" dirty="0"/>
              <a:t> CHX rinse; Rubber Dam</a:t>
            </a:r>
            <a:br>
              <a:rPr lang="en-AU" sz="2200" dirty="0"/>
            </a:br>
            <a:r>
              <a:rPr lang="en-AU" sz="2200" dirty="0"/>
              <a:t>(restorative &amp; endodontic procedures); minimal use of AGPs;</a:t>
            </a:r>
            <a:br>
              <a:rPr lang="en-AU" sz="2200" dirty="0"/>
            </a:br>
            <a:r>
              <a:rPr lang="en-AU" sz="2200" dirty="0"/>
              <a:t>2x cycles disinfection protocol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Airborne precautions (*partial): P2/N95</a:t>
            </a:r>
            <a:br>
              <a:rPr lang="en-AU" sz="2200" dirty="0"/>
            </a:br>
            <a:r>
              <a:rPr lang="en-AU" sz="2200" dirty="0"/>
              <a:t>respirators for AGPs</a:t>
            </a:r>
          </a:p>
        </p:txBody>
      </p:sp>
    </p:spTree>
    <p:extLst>
      <p:ext uri="{BB962C8B-B14F-4D97-AF65-F5344CB8AC3E}">
        <p14:creationId xmlns:p14="http://schemas.microsoft.com/office/powerpoint/2010/main" val="377197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55928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20" y="2290514"/>
            <a:ext cx="11162352" cy="488311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sz="2200" dirty="0"/>
              <a:t>Peri-procedural protocols (</a:t>
            </a:r>
            <a:r>
              <a:rPr lang="en-AU" sz="2200" b="1" u="sng" dirty="0"/>
              <a:t>Confirmed/probable COVID-19 OR symptomatic cases</a:t>
            </a:r>
            <a:r>
              <a:rPr lang="en-AU" sz="2200" dirty="0"/>
              <a:t>)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200" dirty="0"/>
              <a:t>Requiring urgent dental treatment that </a:t>
            </a:r>
            <a:r>
              <a:rPr lang="en-AU" sz="2200" u="sng" dirty="0"/>
              <a:t>can’t</a:t>
            </a:r>
            <a:r>
              <a:rPr lang="en-AU" sz="2200" dirty="0"/>
              <a:t> be deferred (</a:t>
            </a:r>
            <a:r>
              <a:rPr lang="en-AU" sz="2200" dirty="0" err="1"/>
              <a:t>eg</a:t>
            </a:r>
            <a:r>
              <a:rPr lang="en-AU" sz="2200" dirty="0"/>
              <a:t> spreading odontogenic infection):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Telehealth protocols (triaging/limited exam)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dirty="0"/>
              <a:t>Antiseptic mouthwash/medications/oral hygiene instruction</a:t>
            </a:r>
            <a:br>
              <a:rPr lang="en-AU" sz="2200" dirty="0"/>
            </a:br>
            <a:r>
              <a:rPr lang="en-AU" sz="2200" dirty="0"/>
              <a:t>provided as indicated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Attending dental clinic: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dirty="0"/>
              <a:t>Standard &amp; airborne (partial) precautions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dirty="0"/>
              <a:t>Seen as last patient of the day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u="sng" dirty="0"/>
              <a:t>2 min</a:t>
            </a:r>
            <a:r>
              <a:rPr lang="en-AU" sz="2200" dirty="0"/>
              <a:t> pre-op CHX rinse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dirty="0"/>
              <a:t>Non-AGPs preferred (</a:t>
            </a:r>
            <a:r>
              <a:rPr lang="en-AU" sz="2200" dirty="0" err="1"/>
              <a:t>eg</a:t>
            </a:r>
            <a:r>
              <a:rPr lang="en-AU" sz="2200" dirty="0"/>
              <a:t> simple extraction, abscess drainage)</a:t>
            </a:r>
          </a:p>
          <a:p>
            <a:pPr lvl="4" algn="l"/>
            <a:r>
              <a:rPr lang="en-AU" sz="2200" b="1" i="1" dirty="0"/>
              <a:t>* Unavoidable AGPs (</a:t>
            </a:r>
            <a:r>
              <a:rPr lang="en-AU" sz="2200" b="1" i="1" dirty="0" err="1"/>
              <a:t>eg</a:t>
            </a:r>
            <a:r>
              <a:rPr lang="en-AU" sz="2200" b="1" i="1" dirty="0"/>
              <a:t> unplanned surgical</a:t>
            </a:r>
            <a:br>
              <a:rPr lang="en-AU" sz="2200" b="1" i="1" dirty="0"/>
            </a:br>
            <a:r>
              <a:rPr lang="en-AU" sz="2200" b="1" i="1" dirty="0"/>
              <a:t>extractions)</a:t>
            </a:r>
          </a:p>
        </p:txBody>
      </p:sp>
    </p:spTree>
    <p:extLst>
      <p:ext uri="{BB962C8B-B14F-4D97-AF65-F5344CB8AC3E}">
        <p14:creationId xmlns:p14="http://schemas.microsoft.com/office/powerpoint/2010/main" val="5114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D50D35-206C-6B42-AE35-46D444AB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13" y="1680402"/>
            <a:ext cx="6763429" cy="50945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825045-140C-CB4B-B8C2-2A5F292EA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25132"/>
            <a:ext cx="12027017" cy="105527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rgbClr val="CB1422"/>
                </a:solidFill>
                <a:latin typeface="+mn-lt"/>
              </a:rPr>
              <a:t>Unplanned Surgical Extraction </a:t>
            </a:r>
            <a:br>
              <a:rPr lang="en-US" sz="4800" dirty="0">
                <a:solidFill>
                  <a:srgbClr val="CB1422"/>
                </a:solidFill>
                <a:latin typeface="+mn-lt"/>
              </a:rPr>
            </a:br>
            <a:r>
              <a:rPr lang="en-US" sz="4800" dirty="0">
                <a:solidFill>
                  <a:srgbClr val="CB1422"/>
                </a:solidFill>
                <a:latin typeface="+mn-lt"/>
              </a:rPr>
              <a:t>Considerations</a:t>
            </a:r>
            <a:endParaRPr lang="en-AU" sz="4800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5A9A0-5A27-804F-AE86-20CB4E5BC9A7}"/>
              </a:ext>
            </a:extLst>
          </p:cNvPr>
          <p:cNvSpPr txBox="1"/>
          <p:nvPr/>
        </p:nvSpPr>
        <p:spPr>
          <a:xfrm>
            <a:off x="9720942" y="6405602"/>
            <a:ext cx="169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ADAQ</a:t>
            </a:r>
          </a:p>
        </p:txBody>
      </p:sp>
    </p:spTree>
    <p:extLst>
      <p:ext uri="{BB962C8B-B14F-4D97-AF65-F5344CB8AC3E}">
        <p14:creationId xmlns:p14="http://schemas.microsoft.com/office/powerpoint/2010/main" val="95638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55928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304802"/>
            <a:ext cx="11235655" cy="488311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sz="2200" dirty="0"/>
              <a:t>Peri-procedural protocols (</a:t>
            </a:r>
            <a:r>
              <a:rPr lang="en-AU" sz="2200" b="1" u="sng" dirty="0"/>
              <a:t>Confirmed/probable COVID-19 OR symptomatic cases</a:t>
            </a:r>
            <a:r>
              <a:rPr lang="en-AU" sz="2200" dirty="0"/>
              <a:t>)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200" dirty="0"/>
              <a:t>Requiring urgent dental treatment that </a:t>
            </a:r>
            <a:r>
              <a:rPr lang="en-AU" sz="2200" u="sng" dirty="0"/>
              <a:t>can’t</a:t>
            </a:r>
            <a:r>
              <a:rPr lang="en-AU" sz="2200" dirty="0"/>
              <a:t> be deferred (</a:t>
            </a:r>
            <a:r>
              <a:rPr lang="en-AU" sz="2200" dirty="0" err="1"/>
              <a:t>eg</a:t>
            </a:r>
            <a:r>
              <a:rPr lang="en-AU" sz="2200" dirty="0"/>
              <a:t> spreading odontogenic infection):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Telehealth protocols (triaging/limited exam)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AU" sz="2200" dirty="0"/>
              <a:t>Antiseptic mouthwash/medications/oral hygiene instruction</a:t>
            </a:r>
            <a:br>
              <a:rPr lang="en-AU" sz="2200" dirty="0"/>
            </a:br>
            <a:r>
              <a:rPr lang="en-AU" sz="2200" dirty="0"/>
              <a:t>provided as indicated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Standard &amp; airborne (partial) precautions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Seen as last patient of the day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u="sng" dirty="0"/>
              <a:t>2 min</a:t>
            </a:r>
            <a:r>
              <a:rPr lang="en-AU" sz="2200" dirty="0"/>
              <a:t> pre-op CHX rinse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Non-AGPs preferred (</a:t>
            </a:r>
            <a:r>
              <a:rPr lang="en-AU" sz="2200" dirty="0" err="1"/>
              <a:t>eg</a:t>
            </a:r>
            <a:r>
              <a:rPr lang="en-AU" sz="2200" dirty="0"/>
              <a:t> simple extraction, abscess drainage)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All disposable items placed in separate bag (sealed</a:t>
            </a:r>
            <a:br>
              <a:rPr lang="en-AU" sz="2200" dirty="0"/>
            </a:br>
            <a:r>
              <a:rPr lang="en-AU" sz="2200" dirty="0"/>
              <a:t>before placing in general waste)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en-AU" sz="2200" dirty="0"/>
              <a:t>2x cycle environmental surface disinfection protocol (*)</a:t>
            </a:r>
          </a:p>
        </p:txBody>
      </p:sp>
    </p:spTree>
    <p:extLst>
      <p:ext uri="{BB962C8B-B14F-4D97-AF65-F5344CB8AC3E}">
        <p14:creationId xmlns:p14="http://schemas.microsoft.com/office/powerpoint/2010/main" val="413221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55934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204794"/>
            <a:ext cx="11235655" cy="108284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dirty="0"/>
              <a:t>Post-procedural protocols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400" dirty="0"/>
              <a:t>Environmental disinfection procedures (ADA Managing COVID-19 Guidelines)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82615F7-AC5B-1340-98FA-40DD75B0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30016"/>
              </p:ext>
            </p:extLst>
          </p:nvPr>
        </p:nvGraphicFramePr>
        <p:xfrm>
          <a:off x="1297218" y="3211426"/>
          <a:ext cx="9524856" cy="34761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74952">
                  <a:extLst>
                    <a:ext uri="{9D8B030D-6E8A-4147-A177-3AD203B41FA5}">
                      <a16:colId xmlns:a16="http://schemas.microsoft.com/office/drawing/2014/main" val="3336551568"/>
                    </a:ext>
                  </a:extLst>
                </a:gridCol>
                <a:gridCol w="3174952">
                  <a:extLst>
                    <a:ext uri="{9D8B030D-6E8A-4147-A177-3AD203B41FA5}">
                      <a16:colId xmlns:a16="http://schemas.microsoft.com/office/drawing/2014/main" val="4034239023"/>
                    </a:ext>
                  </a:extLst>
                </a:gridCol>
                <a:gridCol w="3174952">
                  <a:extLst>
                    <a:ext uri="{9D8B030D-6E8A-4147-A177-3AD203B41FA5}">
                      <a16:colId xmlns:a16="http://schemas.microsoft.com/office/drawing/2014/main" val="3367768014"/>
                    </a:ext>
                  </a:extLst>
                </a:gridCol>
              </a:tblGrid>
              <a:tr h="6256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Non</a:t>
                      </a:r>
                      <a:r>
                        <a:rPr lang="en-US" sz="2400" b="1" dirty="0"/>
                        <a:t>-confirmed/probable COVID-19 cases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519412"/>
                  </a:ext>
                </a:extLst>
              </a:tr>
              <a:tr h="93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Non-AGP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Possible AGP </a:t>
                      </a:r>
                      <a:r>
                        <a:rPr lang="en-US" sz="2400" u="sng" dirty="0"/>
                        <a:t>with</a:t>
                      </a:r>
                      <a:r>
                        <a:rPr lang="en-US" sz="2400" u="none" dirty="0"/>
                        <a:t> rubber dam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Possible AGP </a:t>
                      </a:r>
                      <a:r>
                        <a:rPr lang="en-US" sz="2400" u="sng" dirty="0"/>
                        <a:t>without</a:t>
                      </a:r>
                      <a:r>
                        <a:rPr lang="en-US" sz="2400" u="none" dirty="0"/>
                        <a:t> rubber dam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77867"/>
                  </a:ext>
                </a:extLst>
              </a:tr>
              <a:tr h="7113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Neutral detergent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Neutral detergent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2-in-1 step combined  detergent &amp; disinfectant &gt;/= 1 min contact time (</a:t>
                      </a:r>
                      <a:r>
                        <a:rPr lang="en-US" sz="2400" dirty="0" err="1"/>
                        <a:t>eg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Clinell</a:t>
                      </a:r>
                      <a:r>
                        <a:rPr lang="en-US" sz="2400" dirty="0"/>
                        <a:t> wipes)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25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98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5E84-2F0E-1B47-B50A-A2F1F45F43A0}"/>
              </a:ext>
            </a:extLst>
          </p:cNvPr>
          <p:cNvSpPr txBox="1">
            <a:spLocks/>
          </p:cNvSpPr>
          <p:nvPr/>
        </p:nvSpPr>
        <p:spPr bwMode="auto">
          <a:xfrm>
            <a:off x="298799" y="1006492"/>
            <a:ext cx="9144000" cy="9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rgbClr val="CB1422"/>
                </a:solidFill>
                <a:latin typeface="+mn-lt"/>
              </a:rPr>
              <a:t>Overview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102798-B0C2-7A44-8A15-ACF418BF84A2}"/>
              </a:ext>
            </a:extLst>
          </p:cNvPr>
          <p:cNvSpPr txBox="1">
            <a:spLocks/>
          </p:cNvSpPr>
          <p:nvPr/>
        </p:nvSpPr>
        <p:spPr bwMode="auto">
          <a:xfrm>
            <a:off x="298799" y="1934273"/>
            <a:ext cx="11235655" cy="485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200" dirty="0"/>
              <a:t>Context: Operation HIGHROAD (Feb-Jul 20)</a:t>
            </a:r>
          </a:p>
          <a:p>
            <a:endParaRPr lang="en-US" sz="3200" dirty="0"/>
          </a:p>
          <a:p>
            <a:pPr marL="285750" indent="-285750"/>
            <a:r>
              <a:rPr lang="en-AU" sz="3200" dirty="0"/>
              <a:t>Resources consulted</a:t>
            </a:r>
          </a:p>
          <a:p>
            <a:endParaRPr lang="en-AU" sz="3200" dirty="0"/>
          </a:p>
          <a:p>
            <a:pPr marL="285750" indent="-285750"/>
            <a:r>
              <a:rPr lang="en-AU" sz="3200" dirty="0"/>
              <a:t>Challenges faced</a:t>
            </a:r>
          </a:p>
          <a:p>
            <a:endParaRPr lang="en-AU" sz="3200" dirty="0"/>
          </a:p>
          <a:p>
            <a:pPr marL="285750" indent="-285750"/>
            <a:r>
              <a:rPr lang="en-AU" sz="3200" dirty="0"/>
              <a:t>COVID-19 operational dental service restriction model</a:t>
            </a:r>
          </a:p>
          <a:p>
            <a:endParaRPr lang="en-AU" sz="3200" dirty="0"/>
          </a:p>
          <a:p>
            <a:pPr marL="285750" indent="-285750"/>
            <a:r>
              <a:rPr lang="en-AU" sz="3200" dirty="0"/>
              <a:t>Future considerations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55929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204790"/>
            <a:ext cx="11235655" cy="108284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dirty="0"/>
              <a:t>Post-procedural protocols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400" dirty="0"/>
              <a:t>Environmental disinfection procedures (ADA Managing COVID-19 Guidelines)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82615F7-AC5B-1340-98FA-40DD75B08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656029"/>
              </p:ext>
            </p:extLst>
          </p:nvPr>
        </p:nvGraphicFramePr>
        <p:xfrm>
          <a:off x="1297218" y="3239997"/>
          <a:ext cx="9524856" cy="34761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74952">
                  <a:extLst>
                    <a:ext uri="{9D8B030D-6E8A-4147-A177-3AD203B41FA5}">
                      <a16:colId xmlns:a16="http://schemas.microsoft.com/office/drawing/2014/main" val="3336551568"/>
                    </a:ext>
                  </a:extLst>
                </a:gridCol>
                <a:gridCol w="3174952">
                  <a:extLst>
                    <a:ext uri="{9D8B030D-6E8A-4147-A177-3AD203B41FA5}">
                      <a16:colId xmlns:a16="http://schemas.microsoft.com/office/drawing/2014/main" val="4034239023"/>
                    </a:ext>
                  </a:extLst>
                </a:gridCol>
                <a:gridCol w="3174952">
                  <a:extLst>
                    <a:ext uri="{9D8B030D-6E8A-4147-A177-3AD203B41FA5}">
                      <a16:colId xmlns:a16="http://schemas.microsoft.com/office/drawing/2014/main" val="3367768014"/>
                    </a:ext>
                  </a:extLst>
                </a:gridCol>
              </a:tblGrid>
              <a:tr h="6256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Confirmed/Probable </a:t>
                      </a:r>
                      <a:r>
                        <a:rPr lang="en-US" sz="2400" b="1" dirty="0"/>
                        <a:t>COVID-19 OR symptomatic cases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519412"/>
                  </a:ext>
                </a:extLst>
              </a:tr>
              <a:tr h="9302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Completion of AGP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3 hours after completion of AGP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(airborne precaution PPE worn for both)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977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4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Nobody to enter dental surgery for 3 hours after completion of the AGP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Walls bleached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2-in-1 step clean for </a:t>
                      </a:r>
                      <a:r>
                        <a:rPr lang="en-US" sz="2400" u="sng" dirty="0"/>
                        <a:t>at least 1 min</a:t>
                      </a:r>
                    </a:p>
                    <a:p>
                      <a:pPr algn="ctr"/>
                      <a:r>
                        <a:rPr lang="en-US" sz="2400" dirty="0"/>
                        <a:t>(wipes with detergent + disinfectant, </a:t>
                      </a:r>
                      <a:r>
                        <a:rPr lang="en-US" sz="2400" dirty="0" err="1"/>
                        <a:t>eg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Clinell</a:t>
                      </a:r>
                      <a:r>
                        <a:rPr lang="en-US" sz="2400" dirty="0"/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625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55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655926"/>
            <a:ext cx="1093540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</a:t>
            </a:r>
            <a:br>
              <a:rPr lang="en-US" dirty="0">
                <a:solidFill>
                  <a:srgbClr val="CB1422"/>
                </a:solidFill>
                <a:latin typeface="+mn-lt"/>
              </a:rPr>
            </a:br>
            <a:r>
              <a:rPr lang="en-US" dirty="0">
                <a:solidFill>
                  <a:srgbClr val="CB1422"/>
                </a:solidFill>
                <a:latin typeface="+mn-lt"/>
              </a:rPr>
              <a:t>Restriction Model Components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2304800"/>
            <a:ext cx="11235655" cy="435657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AU" dirty="0"/>
              <a:t>Post-procedural protocols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AU" sz="2400" dirty="0"/>
              <a:t>Environmental disinfection procedures (ADA Managing COVID-19 Guidelines)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AU" sz="2600" dirty="0"/>
              <a:t>Subsequent transfer to advanced care facilities (dedicated rotary</a:t>
            </a:r>
            <a:br>
              <a:rPr lang="en-AU" sz="2600" dirty="0"/>
            </a:br>
            <a:r>
              <a:rPr lang="en-AU" sz="2600" dirty="0"/>
              <a:t>wing assets with patient isolation modifications).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AU" sz="2600" dirty="0"/>
              <a:t>Dental team close-contact tracing (if dental patient becomes</a:t>
            </a:r>
            <a:br>
              <a:rPr lang="en-AU" sz="2600" dirty="0"/>
            </a:br>
            <a:r>
              <a:rPr lang="en-AU" sz="2600" dirty="0"/>
              <a:t>symptomatic &amp;/or tested COVID-19 +</a:t>
            </a:r>
            <a:r>
              <a:rPr lang="en-AU" sz="2600" dirty="0" err="1"/>
              <a:t>ve</a:t>
            </a:r>
            <a:r>
              <a:rPr lang="en-AU" sz="2600" dirty="0"/>
              <a:t> within 14 days of</a:t>
            </a:r>
            <a:br>
              <a:rPr lang="en-AU" sz="2600" dirty="0"/>
            </a:br>
            <a:r>
              <a:rPr lang="en-AU" sz="2600" dirty="0"/>
              <a:t>testing.</a:t>
            </a:r>
          </a:p>
        </p:txBody>
      </p:sp>
    </p:spTree>
    <p:extLst>
      <p:ext uri="{BB962C8B-B14F-4D97-AF65-F5344CB8AC3E}">
        <p14:creationId xmlns:p14="http://schemas.microsoft.com/office/powerpoint/2010/main" val="76793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170150"/>
            <a:ext cx="12027017" cy="117967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Future Considerations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1804736"/>
            <a:ext cx="11235655" cy="435657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Evolving understanding of COVID-19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Long-term studies: Risk levels of SARS-CoV-2 transmission during dental AGPs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Implementing negative pressure room health</a:t>
            </a:r>
            <a:br>
              <a:rPr lang="en-AU" sz="3200" dirty="0"/>
            </a:br>
            <a:r>
              <a:rPr lang="en-AU" sz="3200" dirty="0"/>
              <a:t>infrastructure in the deployed setting</a:t>
            </a:r>
          </a:p>
        </p:txBody>
      </p:sp>
    </p:spTree>
    <p:extLst>
      <p:ext uri="{BB962C8B-B14F-4D97-AF65-F5344CB8AC3E}">
        <p14:creationId xmlns:p14="http://schemas.microsoft.com/office/powerpoint/2010/main" val="415733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237C20-B0F9-364B-9B49-3208E7440D94}"/>
              </a:ext>
            </a:extLst>
          </p:cNvPr>
          <p:cNvSpPr txBox="1">
            <a:spLocks/>
          </p:cNvSpPr>
          <p:nvPr/>
        </p:nvSpPr>
        <p:spPr bwMode="auto">
          <a:xfrm>
            <a:off x="82491" y="3035815"/>
            <a:ext cx="12027017" cy="11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>
                <a:solidFill>
                  <a:srgbClr val="CB1422"/>
                </a:solidFill>
                <a:latin typeface="+mn-lt"/>
              </a:rPr>
              <a:t>Questions?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6212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2" y="1198850"/>
            <a:ext cx="10935407" cy="9277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Context – Operation HIGHROAD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172" y="2485057"/>
            <a:ext cx="11235655" cy="3802743"/>
          </a:xfrm>
        </p:spPr>
        <p:txBody>
          <a:bodyPr>
            <a:noAutofit/>
          </a:bodyPr>
          <a:lstStyle/>
          <a:p>
            <a:pPr algn="l"/>
            <a:r>
              <a:rPr lang="en-AU" sz="2800" dirty="0"/>
              <a:t>HKIA-N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Role 2 MTF Dental Clinic: emergency/routine dental treatment (*per member’s treatment eligibility criteria)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**</a:t>
            </a:r>
            <a:r>
              <a:rPr lang="en-AU" sz="2800" u="sng" dirty="0"/>
              <a:t>Varying levels of dental fitness seen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Contractors: civilian-run dental clinic (Icarus) </a:t>
            </a:r>
            <a:r>
              <a:rPr lang="en-AU" sz="2800" dirty="0">
                <a:sym typeface="Wingdings" pitchFamily="2" charset="2"/>
              </a:rPr>
              <a:t> </a:t>
            </a:r>
            <a:r>
              <a:rPr lang="en-AU" sz="2800" dirty="0"/>
              <a:t>closed ~mid-Mar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AU" sz="2800" dirty="0"/>
              <a:t>**Many had their leave cancelled by employers once the</a:t>
            </a:r>
            <a:br>
              <a:rPr lang="en-AU" sz="2800" dirty="0"/>
            </a:br>
            <a:r>
              <a:rPr lang="en-AU" sz="2800" dirty="0"/>
              <a:t>pandemic started (would normally return to home country).</a:t>
            </a:r>
          </a:p>
        </p:txBody>
      </p:sp>
    </p:spTree>
    <p:extLst>
      <p:ext uri="{BB962C8B-B14F-4D97-AF65-F5344CB8AC3E}">
        <p14:creationId xmlns:p14="http://schemas.microsoft.com/office/powerpoint/2010/main" val="322671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600" y="727370"/>
            <a:ext cx="10935407" cy="9277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Local COVID-19 context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0CE8399-1635-D849-84C0-A63D5013E559}"/>
              </a:ext>
            </a:extLst>
          </p:cNvPr>
          <p:cNvSpPr/>
          <p:nvPr/>
        </p:nvSpPr>
        <p:spPr>
          <a:xfrm>
            <a:off x="655187" y="3997112"/>
            <a:ext cx="11125200" cy="54428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MARCH					APRIL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CAB26B-442F-A849-85B8-6D42C5B9C55F}"/>
              </a:ext>
            </a:extLst>
          </p:cNvPr>
          <p:cNvSpPr txBox="1"/>
          <p:nvPr/>
        </p:nvSpPr>
        <p:spPr>
          <a:xfrm>
            <a:off x="655187" y="2134985"/>
            <a:ext cx="24601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West Afghanistan/Iran border opened (COVID-19 case spike in Herat)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71C1D-EB04-FB42-99FD-0DB88E7A5C82}"/>
              </a:ext>
            </a:extLst>
          </p:cNvPr>
          <p:cNvSpPr txBox="1"/>
          <p:nvPr/>
        </p:nvSpPr>
        <p:spPr>
          <a:xfrm>
            <a:off x="655187" y="4772308"/>
            <a:ext cx="376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HKIA-N: Small number of</a:t>
            </a:r>
            <a:br>
              <a:rPr lang="en-US" sz="2000" dirty="0"/>
            </a:br>
            <a:r>
              <a:rPr lang="en-US" sz="2000" dirty="0"/>
              <a:t>COVID-19 cases (ward admission)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4A30D-6AA0-454D-9234-98166B47415B}"/>
              </a:ext>
            </a:extLst>
          </p:cNvPr>
          <p:cNvSpPr txBox="1"/>
          <p:nvPr/>
        </p:nvSpPr>
        <p:spPr>
          <a:xfrm>
            <a:off x="655187" y="5816023"/>
            <a:ext cx="376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 </a:t>
            </a:r>
            <a:r>
              <a:rPr lang="en-US" sz="2000" b="1" u="sng" dirty="0"/>
              <a:t>Dental services reduced (BLI drafted)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6D71C-C6BE-AA4B-A7B8-00A560D44B49}"/>
              </a:ext>
            </a:extLst>
          </p:cNvPr>
          <p:cNvSpPr txBox="1"/>
          <p:nvPr/>
        </p:nvSpPr>
        <p:spPr>
          <a:xfrm>
            <a:off x="6217787" y="3058315"/>
            <a:ext cx="246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Kabul: first COVID-19 +</a:t>
            </a:r>
            <a:r>
              <a:rPr lang="en-US" sz="2000" dirty="0" err="1"/>
              <a:t>ve</a:t>
            </a:r>
            <a:r>
              <a:rPr lang="en-US" sz="2000" dirty="0"/>
              <a:t> case diagnosed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3A90B-1940-2C48-9076-7BB6EFCA5DE5}"/>
              </a:ext>
            </a:extLst>
          </p:cNvPr>
          <p:cNvSpPr txBox="1"/>
          <p:nvPr/>
        </p:nvSpPr>
        <p:spPr>
          <a:xfrm>
            <a:off x="6217787" y="4772308"/>
            <a:ext cx="416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HKIA-N: Cluster breakouts (&gt;20 pers)</a:t>
            </a:r>
          </a:p>
        </p:txBody>
      </p:sp>
    </p:spTree>
    <p:extLst>
      <p:ext uri="{BB962C8B-B14F-4D97-AF65-F5344CB8AC3E}">
        <p14:creationId xmlns:p14="http://schemas.microsoft.com/office/powerpoint/2010/main" val="268796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602" y="727364"/>
            <a:ext cx="10935407" cy="9277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Local COVID-19 context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DC26F43-EB4A-1546-94D4-109AA6C35714}"/>
              </a:ext>
            </a:extLst>
          </p:cNvPr>
          <p:cNvSpPr/>
          <p:nvPr/>
        </p:nvSpPr>
        <p:spPr>
          <a:xfrm>
            <a:off x="655189" y="3997095"/>
            <a:ext cx="11125200" cy="54428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MAY						JUNE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57011-3B16-464A-995B-08791BF58DAF}"/>
              </a:ext>
            </a:extLst>
          </p:cNvPr>
          <p:cNvSpPr txBox="1"/>
          <p:nvPr/>
        </p:nvSpPr>
        <p:spPr>
          <a:xfrm>
            <a:off x="655189" y="2459372"/>
            <a:ext cx="2873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Kabul:</a:t>
            </a:r>
            <a:br>
              <a:rPr lang="en-US" sz="2000" dirty="0"/>
            </a:br>
            <a:r>
              <a:rPr lang="en-US" sz="2000" dirty="0"/>
              <a:t>- Increased clusters of cases</a:t>
            </a:r>
            <a:br>
              <a:rPr lang="en-US" sz="2000" dirty="0"/>
            </a:br>
            <a:r>
              <a:rPr lang="en-US" sz="2000" dirty="0"/>
              <a:t>- Hospital ICUs saturated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7929C-4999-1348-931A-4F0613A7896A}"/>
              </a:ext>
            </a:extLst>
          </p:cNvPr>
          <p:cNvSpPr txBox="1"/>
          <p:nvPr/>
        </p:nvSpPr>
        <p:spPr>
          <a:xfrm>
            <a:off x="655189" y="4749849"/>
            <a:ext cx="40930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HKIA-N:</a:t>
            </a:r>
            <a:br>
              <a:rPr lang="en-US" sz="2000" dirty="0"/>
            </a:br>
            <a:r>
              <a:rPr lang="en-US" sz="2000" dirty="0"/>
              <a:t>- Further cluster breakouts (military, local nationals &amp; contractors)</a:t>
            </a:r>
            <a:br>
              <a:rPr lang="en-US" sz="2000" dirty="0"/>
            </a:br>
            <a:r>
              <a:rPr lang="en-US" sz="2000" dirty="0"/>
              <a:t>- Quarantining of large groups of personnel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37C58-DFA3-7B4E-B235-1D17EFD2BB7B}"/>
              </a:ext>
            </a:extLst>
          </p:cNvPr>
          <p:cNvSpPr txBox="1"/>
          <p:nvPr/>
        </p:nvSpPr>
        <p:spPr>
          <a:xfrm>
            <a:off x="5961305" y="2459373"/>
            <a:ext cx="2873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Kabul:</a:t>
            </a:r>
            <a:br>
              <a:rPr lang="en-US" sz="2000" dirty="0"/>
            </a:br>
            <a:r>
              <a:rPr lang="en-US" sz="2000" dirty="0"/>
              <a:t>- Hospitals full</a:t>
            </a:r>
            <a:br>
              <a:rPr lang="en-US" sz="2000" dirty="0"/>
            </a:br>
            <a:r>
              <a:rPr lang="en-US" sz="2000" dirty="0"/>
              <a:t>- Increasing community transmission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EC5C3-8C02-6240-B3BE-21E8FFC910CC}"/>
              </a:ext>
            </a:extLst>
          </p:cNvPr>
          <p:cNvSpPr txBox="1"/>
          <p:nvPr/>
        </p:nvSpPr>
        <p:spPr>
          <a:xfrm>
            <a:off x="5961305" y="4749849"/>
            <a:ext cx="4093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HKIA-N:</a:t>
            </a:r>
            <a:br>
              <a:rPr lang="en-US" sz="2000" dirty="0"/>
            </a:br>
            <a:r>
              <a:rPr lang="en-US" sz="2000" dirty="0"/>
              <a:t>- Community transmission (sustained isolation admissions)</a:t>
            </a:r>
          </a:p>
        </p:txBody>
      </p:sp>
    </p:spTree>
    <p:extLst>
      <p:ext uri="{BB962C8B-B14F-4D97-AF65-F5344CB8AC3E}">
        <p14:creationId xmlns:p14="http://schemas.microsoft.com/office/powerpoint/2010/main" val="407573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08" y="1198865"/>
            <a:ext cx="6978768" cy="927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COVID-19 Dental Service Impact (HKIA-N)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16F45-4314-6D4D-B623-ADEFBD2656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/>
        </p:blipFill>
        <p:spPr>
          <a:xfrm>
            <a:off x="136408" y="3480577"/>
            <a:ext cx="11871072" cy="2929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D26C3B-00D8-7B4D-83AE-B7CCC036A797}"/>
              </a:ext>
            </a:extLst>
          </p:cNvPr>
          <p:cNvSpPr txBox="1"/>
          <p:nvPr/>
        </p:nvSpPr>
        <p:spPr>
          <a:xfrm>
            <a:off x="995552" y="2910283"/>
            <a:ext cx="186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COVID-19 cases</a:t>
            </a:r>
            <a:br>
              <a:rPr lang="en-US" dirty="0"/>
            </a:br>
            <a:r>
              <a:rPr lang="en-US" dirty="0"/>
              <a:t>emerge at HKIA-N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FEFE8D-ADE7-DF4A-AFD2-03E4AFDA7752}"/>
              </a:ext>
            </a:extLst>
          </p:cNvPr>
          <p:cNvCxnSpPr>
            <a:cxnSpLocks/>
          </p:cNvCxnSpPr>
          <p:nvPr/>
        </p:nvCxnSpPr>
        <p:spPr>
          <a:xfrm>
            <a:off x="1793092" y="3556614"/>
            <a:ext cx="0" cy="654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38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427329"/>
            <a:ext cx="10935407" cy="9277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Challenges faced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819" y="1355109"/>
            <a:ext cx="11235655" cy="558991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COVID-19 info &amp; guidelines constantly being updated!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Dental aerosol-generating procedures (AGP) = potential virus transmission medium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Despite COVID-19, the mission continues (as do the dental problems!)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Lacking healthcare infrastructure to implement full airborne precautions (</a:t>
            </a:r>
            <a:r>
              <a:rPr lang="en-AU" sz="3200" dirty="0" err="1"/>
              <a:t>ie</a:t>
            </a:r>
            <a:r>
              <a:rPr lang="en-AU" sz="3200" dirty="0"/>
              <a:t> negative pressure room)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PPE shortages (short-term challenge – resupply secured)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Asymptomatic COVID-19 patients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3200" dirty="0"/>
              <a:t>Transmission-prevention protocols: varied levels of</a:t>
            </a:r>
            <a:br>
              <a:rPr lang="en-AU" sz="3200" dirty="0"/>
            </a:br>
            <a:r>
              <a:rPr lang="en-AU" sz="3200" dirty="0"/>
              <a:t>compliance amongst base population groups</a:t>
            </a:r>
          </a:p>
        </p:txBody>
      </p:sp>
    </p:spTree>
    <p:extLst>
      <p:ext uri="{BB962C8B-B14F-4D97-AF65-F5344CB8AC3E}">
        <p14:creationId xmlns:p14="http://schemas.microsoft.com/office/powerpoint/2010/main" val="106997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755940"/>
            <a:ext cx="8693267" cy="144208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Operational Dental Service Restriction Model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4FB0-E472-44D7-9A06-81D0DC171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83" y="2198022"/>
            <a:ext cx="11428303" cy="4408494"/>
          </a:xfrm>
        </p:spPr>
        <p:txBody>
          <a:bodyPr>
            <a:normAutofit/>
          </a:bodyPr>
          <a:lstStyle/>
          <a:p>
            <a:pPr algn="l"/>
            <a:r>
              <a:rPr lang="en-AU" sz="3600" dirty="0"/>
              <a:t>Requirements: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AU" sz="3600" dirty="0"/>
              <a:t>Operationally-tailored (appropriate COVID-19 risk mitigation)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AU" sz="3600" dirty="0"/>
              <a:t>Dental restriction levels align with various COVID-19 transmission threat pictures on bases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AU" sz="3600" dirty="0"/>
              <a:t>Keeps healthcare staff, patients and the</a:t>
            </a:r>
            <a:br>
              <a:rPr lang="en-AU" sz="3600" dirty="0"/>
            </a:br>
            <a:r>
              <a:rPr lang="en-AU" sz="3600" dirty="0"/>
              <a:t>community safe</a:t>
            </a:r>
          </a:p>
          <a:p>
            <a:pPr marL="1200150" lvl="1" indent="-742950" algn="l">
              <a:buFont typeface="+mj-lt"/>
              <a:buAutoNum type="arabicPeriod"/>
            </a:pPr>
            <a:r>
              <a:rPr lang="en-AU" sz="3600" dirty="0"/>
              <a:t>Facilitates sustainable PPE conservation</a:t>
            </a:r>
          </a:p>
        </p:txBody>
      </p:sp>
    </p:spTree>
    <p:extLst>
      <p:ext uri="{BB962C8B-B14F-4D97-AF65-F5344CB8AC3E}">
        <p14:creationId xmlns:p14="http://schemas.microsoft.com/office/powerpoint/2010/main" val="224966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9D8A-7B8A-430C-A2E3-0CC1F5BB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83" y="470194"/>
            <a:ext cx="10935407" cy="92778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CB1422"/>
                </a:solidFill>
                <a:latin typeface="+mn-lt"/>
              </a:rPr>
              <a:t>Resources consulted</a:t>
            </a:r>
            <a:endParaRPr lang="en-AU" dirty="0">
              <a:solidFill>
                <a:srgbClr val="CB1422"/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94E235-DBB6-8642-B883-28379059E56A}"/>
              </a:ext>
            </a:extLst>
          </p:cNvPr>
          <p:cNvCxnSpPr>
            <a:cxnSpLocks/>
          </p:cNvCxnSpPr>
          <p:nvPr/>
        </p:nvCxnSpPr>
        <p:spPr>
          <a:xfrm>
            <a:off x="2924242" y="1328166"/>
            <a:ext cx="0" cy="611619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4BFC88-5A24-DE40-8489-7F47BADDAFB4}"/>
              </a:ext>
            </a:extLst>
          </p:cNvPr>
          <p:cNvSpPr txBox="1"/>
          <p:nvPr/>
        </p:nvSpPr>
        <p:spPr>
          <a:xfrm>
            <a:off x="224589" y="3509374"/>
            <a:ext cx="269965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Australian Dental Association (ADA)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5FE0ED-1291-5840-A8E8-6C481A2AE031}"/>
              </a:ext>
            </a:extLst>
          </p:cNvPr>
          <p:cNvCxnSpPr>
            <a:cxnSpLocks/>
          </p:cNvCxnSpPr>
          <p:nvPr/>
        </p:nvCxnSpPr>
        <p:spPr>
          <a:xfrm flipH="1">
            <a:off x="862846" y="4388497"/>
            <a:ext cx="276148" cy="579973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022E85-E2CF-1041-A232-8666E43985BE}"/>
              </a:ext>
            </a:extLst>
          </p:cNvPr>
          <p:cNvCxnSpPr>
            <a:cxnSpLocks/>
          </p:cNvCxnSpPr>
          <p:nvPr/>
        </p:nvCxnSpPr>
        <p:spPr>
          <a:xfrm>
            <a:off x="2277984" y="4402900"/>
            <a:ext cx="276148" cy="579973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7C6-20F6-B64C-86DD-DF75B56ACF65}"/>
              </a:ext>
            </a:extLst>
          </p:cNvPr>
          <p:cNvSpPr txBox="1"/>
          <p:nvPr/>
        </p:nvSpPr>
        <p:spPr>
          <a:xfrm>
            <a:off x="-138077" y="4986992"/>
            <a:ext cx="1959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Managing COVID-19 Guidelines (</a:t>
            </a:r>
            <a:r>
              <a:rPr lang="en-US" sz="2400" i="1" dirty="0"/>
              <a:t>Mar 20 version</a:t>
            </a:r>
            <a:r>
              <a:rPr lang="en-US" sz="2400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91910C-9888-6F41-88B5-E6A0D7E0FA04}"/>
              </a:ext>
            </a:extLst>
          </p:cNvPr>
          <p:cNvSpPr txBox="1"/>
          <p:nvPr/>
        </p:nvSpPr>
        <p:spPr>
          <a:xfrm>
            <a:off x="1574416" y="4982873"/>
            <a:ext cx="2540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Dental Restriction Levels in COVID-19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i="1" dirty="0"/>
              <a:t>25 Mar 20 version</a:t>
            </a:r>
            <a:r>
              <a:rPr lang="en-US" sz="2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225C40-F5D7-0747-A339-CB646044354E}"/>
              </a:ext>
            </a:extLst>
          </p:cNvPr>
          <p:cNvSpPr txBox="1"/>
          <p:nvPr/>
        </p:nvSpPr>
        <p:spPr>
          <a:xfrm>
            <a:off x="8564187" y="3740206"/>
            <a:ext cx="269965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Communicable Diseases Network Australia (CDNA)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49A5B5-2D25-B544-8F5E-CF937CEEBF88}"/>
              </a:ext>
            </a:extLst>
          </p:cNvPr>
          <p:cNvCxnSpPr>
            <a:cxnSpLocks/>
          </p:cNvCxnSpPr>
          <p:nvPr/>
        </p:nvCxnSpPr>
        <p:spPr>
          <a:xfrm flipH="1">
            <a:off x="5603834" y="2679102"/>
            <a:ext cx="733035" cy="832140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D2F7ADA-D1CE-7943-BCD0-C391BCEC4145}"/>
              </a:ext>
            </a:extLst>
          </p:cNvPr>
          <p:cNvSpPr txBox="1"/>
          <p:nvPr/>
        </p:nvSpPr>
        <p:spPr>
          <a:xfrm>
            <a:off x="6117081" y="5218277"/>
            <a:ext cx="2699657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Centers for Disease Control and Prevention (CDC)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AE45F-224F-1749-AD22-F599B4C64FD3}"/>
              </a:ext>
            </a:extLst>
          </p:cNvPr>
          <p:cNvCxnSpPr>
            <a:cxnSpLocks/>
          </p:cNvCxnSpPr>
          <p:nvPr/>
        </p:nvCxnSpPr>
        <p:spPr>
          <a:xfrm>
            <a:off x="9144276" y="2109743"/>
            <a:ext cx="769739" cy="405264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1389E32-CAD0-EA40-A1B6-A7A18AAAE57F}"/>
              </a:ext>
            </a:extLst>
          </p:cNvPr>
          <p:cNvSpPr txBox="1"/>
          <p:nvPr/>
        </p:nvSpPr>
        <p:spPr>
          <a:xfrm>
            <a:off x="9322263" y="2572159"/>
            <a:ext cx="269965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World Health Organisation (WHO)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48D4F6-10ED-0848-9A89-572E908DFA0D}"/>
              </a:ext>
            </a:extLst>
          </p:cNvPr>
          <p:cNvCxnSpPr>
            <a:cxnSpLocks/>
          </p:cNvCxnSpPr>
          <p:nvPr/>
        </p:nvCxnSpPr>
        <p:spPr>
          <a:xfrm>
            <a:off x="6736436" y="1285380"/>
            <a:ext cx="730474" cy="449931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1A46F1D-E5F0-9544-B7BB-60416E49E1F6}"/>
              </a:ext>
            </a:extLst>
          </p:cNvPr>
          <p:cNvSpPr txBox="1"/>
          <p:nvPr/>
        </p:nvSpPr>
        <p:spPr>
          <a:xfrm>
            <a:off x="3593946" y="3552309"/>
            <a:ext cx="2834095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Subject matter expert guidance (AUS, HKIA-N Role 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48260D-ABEA-F04E-86B5-549384989A16}"/>
              </a:ext>
            </a:extLst>
          </p:cNvPr>
          <p:cNvSpPr txBox="1"/>
          <p:nvPr/>
        </p:nvSpPr>
        <p:spPr>
          <a:xfrm>
            <a:off x="6428042" y="1822813"/>
            <a:ext cx="269965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General COVID-19 guidance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590497-B5AE-FE42-BD31-4E9254C9B298}"/>
              </a:ext>
            </a:extLst>
          </p:cNvPr>
          <p:cNvSpPr txBox="1"/>
          <p:nvPr/>
        </p:nvSpPr>
        <p:spPr>
          <a:xfrm>
            <a:off x="1574417" y="2028250"/>
            <a:ext cx="2699657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Dental-specific COVID-19 guidance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A6D3D6-98DF-5E45-911C-0568A5D0A600}"/>
              </a:ext>
            </a:extLst>
          </p:cNvPr>
          <p:cNvCxnSpPr>
            <a:cxnSpLocks/>
          </p:cNvCxnSpPr>
          <p:nvPr/>
        </p:nvCxnSpPr>
        <p:spPr>
          <a:xfrm>
            <a:off x="3622925" y="2901415"/>
            <a:ext cx="276148" cy="579973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F4FA6DF-10C1-DF49-8637-830C84845E2D}"/>
              </a:ext>
            </a:extLst>
          </p:cNvPr>
          <p:cNvCxnSpPr>
            <a:cxnSpLocks/>
          </p:cNvCxnSpPr>
          <p:nvPr/>
        </p:nvCxnSpPr>
        <p:spPr>
          <a:xfrm flipH="1">
            <a:off x="2146790" y="2912282"/>
            <a:ext cx="276148" cy="579973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DA4B2F-1600-9544-B15E-32DF3162F249}"/>
              </a:ext>
            </a:extLst>
          </p:cNvPr>
          <p:cNvCxnSpPr>
            <a:cxnSpLocks/>
          </p:cNvCxnSpPr>
          <p:nvPr/>
        </p:nvCxnSpPr>
        <p:spPr>
          <a:xfrm>
            <a:off x="8242694" y="2746097"/>
            <a:ext cx="530093" cy="909454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7537F3-B407-8C42-9EC1-BF4C29A021AE}"/>
              </a:ext>
            </a:extLst>
          </p:cNvPr>
          <p:cNvCxnSpPr>
            <a:cxnSpLocks/>
          </p:cNvCxnSpPr>
          <p:nvPr/>
        </p:nvCxnSpPr>
        <p:spPr>
          <a:xfrm>
            <a:off x="7393445" y="2788258"/>
            <a:ext cx="0" cy="2388952"/>
          </a:xfrm>
          <a:prstGeom prst="straightConnector1">
            <a:avLst/>
          </a:prstGeom>
          <a:ln w="793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- Air Force Centenary PPT [Compatibility Mode]" id="{F5B273E7-D01D-7247-AC30-410FAA1C232A}" vid="{0A47EA52-8399-4F4B-86C4-EBEA8280D0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70C03545DA4A891717C7A59EFB5D" ma:contentTypeVersion="1" ma:contentTypeDescription="Create a new document." ma:contentTypeScope="" ma:versionID="e85d5b4251400ef804581c6e4804725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78057D-902B-48D3-81A5-C0353C14BE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3E0F3E-E42C-47BF-B7F7-83A7E716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3827</Words>
  <Application>Microsoft Macintosh PowerPoint</Application>
  <PresentationFormat>Widescreen</PresentationFormat>
  <Paragraphs>352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Context – Operation HIGHROAD</vt:lpstr>
      <vt:lpstr>Local COVID-19 context</vt:lpstr>
      <vt:lpstr>Local COVID-19 context</vt:lpstr>
      <vt:lpstr>COVID-19 Dental Service Impact (HKIA-N)</vt:lpstr>
      <vt:lpstr>Challenges faced</vt:lpstr>
      <vt:lpstr>Operational Dental Service Restriction Model</vt:lpstr>
      <vt:lpstr>Resources consulted</vt:lpstr>
      <vt:lpstr>Australian Dental Association (ADA) COVID-19 Dental Service Restriction Guidelines</vt:lpstr>
      <vt:lpstr>ADA resources subsequently made available</vt:lpstr>
      <vt:lpstr>Operational Dental Service Restriction Model</vt:lpstr>
      <vt:lpstr>Operational Dental Service Restriction Model Components</vt:lpstr>
      <vt:lpstr>Managing patients at risk of COVID-19 requiring urgent dental care</vt:lpstr>
      <vt:lpstr>Operational Dental Service  Restriction Model Components</vt:lpstr>
      <vt:lpstr>Operational Dental Service  Restriction Model Components</vt:lpstr>
      <vt:lpstr>Unplanned Surgical Extraction  Considerations</vt:lpstr>
      <vt:lpstr>Operational Dental Service  Restriction Model Components</vt:lpstr>
      <vt:lpstr>Operational Dental Service  Restriction Model Components</vt:lpstr>
      <vt:lpstr>Operational Dental Service  Restriction Model Components</vt:lpstr>
      <vt:lpstr>Operational Dental Service  Restriction Model Components</vt:lpstr>
      <vt:lpstr>Future Considerations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Moody</dc:creator>
  <cp:lastModifiedBy>Max Moody</cp:lastModifiedBy>
  <cp:revision>72</cp:revision>
  <dcterms:created xsi:type="dcterms:W3CDTF">2021-09-13T12:55:55Z</dcterms:created>
  <dcterms:modified xsi:type="dcterms:W3CDTF">2021-09-20T12:57:59Z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0x0101002F4070C03545DA4A891717C7A59EFB5D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Objective-Id">
    <vt:lpwstr>BN36227901</vt:lpwstr>
  </property>
  <property fmtid="{D5CDD505-2E9C-101B-9397-08002B2CF9AE}" pid="6" name="Objective-Title">
    <vt:lpwstr>210921 - SDFDS 2021 Presentation - HQHSW Cleared - FLTLT Moody</vt:lpwstr>
  </property>
  <property fmtid="{D5CDD505-2E9C-101B-9397-08002B2CF9AE}" pid="7" name="Objective-Comment">
    <vt:lpwstr/>
  </property>
  <property fmtid="{D5CDD505-2E9C-101B-9397-08002B2CF9AE}" pid="8" name="Objective-CreationStamp">
    <vt:filetime>2021-09-20T23:25:43Z</vt:filetime>
  </property>
  <property fmtid="{D5CDD505-2E9C-101B-9397-08002B2CF9AE}" pid="9" name="Objective-IsApproved">
    <vt:bool>false</vt:bool>
  </property>
  <property fmtid="{D5CDD505-2E9C-101B-9397-08002B2CF9AE}" pid="10" name="Objective-IsPublished">
    <vt:bool>true</vt:bool>
  </property>
  <property fmtid="{D5CDD505-2E9C-101B-9397-08002B2CF9AE}" pid="11" name="Objective-DatePublished">
    <vt:filetime>2021-09-20T23:25:43Z</vt:filetime>
  </property>
  <property fmtid="{D5CDD505-2E9C-101B-9397-08002B2CF9AE}" pid="12" name="Objective-ModificationStamp">
    <vt:filetime>2021-09-20T23:25:44Z</vt:filetime>
  </property>
  <property fmtid="{D5CDD505-2E9C-101B-9397-08002B2CF9AE}" pid="13" name="Objective-Owner">
    <vt:lpwstr>Godfrey, Shannon LCDR</vt:lpwstr>
  </property>
  <property fmtid="{D5CDD505-2E9C-101B-9397-08002B2CF9AE}" pid="14" name="Objective-Path">
    <vt:lpwstr>Objective Global Folder - PROD:Defence Business Units:Joint Capabilities Group:Joint Health Command:HPP&amp;A : Health Policy, Programs &amp; Assurance:03. Defence Health Policy:Directorate of Defence Force Dentistry (DDFD):Directorate of Defence Force Dentistry:DDFD - 01 Administration:1.08 Conferences and Meetings:FDI - SDFDS:2021 Sydney:SDFDS 2021 Presentations:</vt:lpwstr>
  </property>
  <property fmtid="{D5CDD505-2E9C-101B-9397-08002B2CF9AE}" pid="15" name="Objective-Parent">
    <vt:lpwstr>SDFDS 2021 Presentations</vt:lpwstr>
  </property>
  <property fmtid="{D5CDD505-2E9C-101B-9397-08002B2CF9AE}" pid="16" name="Objective-State">
    <vt:lpwstr>Published</vt:lpwstr>
  </property>
  <property fmtid="{D5CDD505-2E9C-101B-9397-08002B2CF9AE}" pid="17" name="Objective-Version">
    <vt:lpwstr>1.0</vt:lpwstr>
  </property>
  <property fmtid="{D5CDD505-2E9C-101B-9397-08002B2CF9AE}" pid="18" name="Objective-VersionNumber">
    <vt:i4>1</vt:i4>
  </property>
  <property fmtid="{D5CDD505-2E9C-101B-9397-08002B2CF9AE}" pid="19" name="Objective-VersionComment">
    <vt:lpwstr>First version</vt:lpwstr>
  </property>
  <property fmtid="{D5CDD505-2E9C-101B-9397-08002B2CF9AE}" pid="20" name="Objective-FileNumber">
    <vt:lpwstr/>
  </property>
  <property fmtid="{D5CDD505-2E9C-101B-9397-08002B2CF9AE}" pid="21" name="Objective-Classification">
    <vt:lpwstr>Official</vt:lpwstr>
  </property>
  <property fmtid="{D5CDD505-2E9C-101B-9397-08002B2CF9AE}" pid="22" name="Objective-Caveats">
    <vt:lpwstr/>
  </property>
  <property fmtid="{D5CDD505-2E9C-101B-9397-08002B2CF9AE}" pid="23" name="Objective-Document Type [system]">
    <vt:lpwstr/>
  </property>
</Properties>
</file>